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handoutMasterIdLst>
    <p:handoutMasterId r:id="rId32"/>
  </p:handoutMasterIdLst>
  <p:sldIdLst>
    <p:sldId id="308" r:id="rId2"/>
    <p:sldId id="304" r:id="rId3"/>
    <p:sldId id="257" r:id="rId4"/>
    <p:sldId id="324" r:id="rId5"/>
    <p:sldId id="295" r:id="rId6"/>
    <p:sldId id="261" r:id="rId7"/>
    <p:sldId id="306" r:id="rId8"/>
    <p:sldId id="325" r:id="rId9"/>
    <p:sldId id="326" r:id="rId10"/>
    <p:sldId id="260" r:id="rId11"/>
    <p:sldId id="264" r:id="rId12"/>
    <p:sldId id="287" r:id="rId13"/>
    <p:sldId id="327" r:id="rId14"/>
    <p:sldId id="270" r:id="rId15"/>
    <p:sldId id="301" r:id="rId16"/>
    <p:sldId id="300" r:id="rId17"/>
    <p:sldId id="298" r:id="rId18"/>
    <p:sldId id="299" r:id="rId19"/>
    <p:sldId id="328" r:id="rId20"/>
    <p:sldId id="331" r:id="rId21"/>
    <p:sldId id="333" r:id="rId22"/>
    <p:sldId id="334" r:id="rId23"/>
    <p:sldId id="335" r:id="rId24"/>
    <p:sldId id="329" r:id="rId25"/>
    <p:sldId id="336" r:id="rId26"/>
    <p:sldId id="337" r:id="rId27"/>
    <p:sldId id="330" r:id="rId28"/>
    <p:sldId id="338" r:id="rId29"/>
    <p:sldId id="32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Dickens"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56" autoAdjust="0"/>
  </p:normalViewPr>
  <p:slideViewPr>
    <p:cSldViewPr>
      <p:cViewPr varScale="1">
        <p:scale>
          <a:sx n="129" d="100"/>
          <a:sy n="129" d="100"/>
        </p:scale>
        <p:origin x="726" y="120"/>
      </p:cViewPr>
      <p:guideLst>
        <p:guide orient="horz" pos="2160"/>
        <p:guide pos="2880"/>
      </p:guideLst>
    </p:cSldViewPr>
  </p:slideViewPr>
  <p:outlineViewPr>
    <p:cViewPr>
      <p:scale>
        <a:sx n="33" d="100"/>
        <a:sy n="33" d="100"/>
      </p:scale>
      <p:origin x="0" y="70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582BE7-1E25-4A8B-B9CD-8474C1FC4FD7}" type="datetimeFigureOut">
              <a:rPr lang="en-US" smtClean="0"/>
              <a:pPr/>
              <a:t>1/14/2016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CDA23B-ACA8-44C0-A27D-B21D0D14763E}" type="slidenum">
              <a:rPr lang="en-US" smtClean="0"/>
              <a:pPr/>
              <a:t>‹#›</a:t>
            </a:fld>
            <a:endParaRPr lang="en-US" dirty="0"/>
          </a:p>
        </p:txBody>
      </p:sp>
    </p:spTree>
    <p:extLst>
      <p:ext uri="{BB962C8B-B14F-4D97-AF65-F5344CB8AC3E}">
        <p14:creationId xmlns:p14="http://schemas.microsoft.com/office/powerpoint/2010/main" val="420926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900D52-DEF1-45A7-97A6-0E90F55F05F1}" type="datetimeFigureOut">
              <a:rPr lang="en-US" smtClean="0"/>
              <a:pPr/>
              <a:t>1/14/2016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D3E592-7CA8-4631-B2A6-1E46DF04F554}" type="slidenum">
              <a:rPr lang="en-US" smtClean="0"/>
              <a:pPr/>
              <a:t>‹#›</a:t>
            </a:fld>
            <a:endParaRPr lang="en-US" dirty="0"/>
          </a:p>
        </p:txBody>
      </p:sp>
    </p:spTree>
    <p:extLst>
      <p:ext uri="{BB962C8B-B14F-4D97-AF65-F5344CB8AC3E}">
        <p14:creationId xmlns:p14="http://schemas.microsoft.com/office/powerpoint/2010/main" val="7931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1</a:t>
            </a:fld>
            <a:endParaRPr lang="en-US" dirty="0"/>
          </a:p>
        </p:txBody>
      </p:sp>
    </p:spTree>
    <p:extLst>
      <p:ext uri="{BB962C8B-B14F-4D97-AF65-F5344CB8AC3E}">
        <p14:creationId xmlns:p14="http://schemas.microsoft.com/office/powerpoint/2010/main" val="229930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4</a:t>
            </a:fld>
            <a:endParaRPr lang="en-US" dirty="0"/>
          </a:p>
        </p:txBody>
      </p:sp>
    </p:spTree>
    <p:extLst>
      <p:ext uri="{BB962C8B-B14F-4D97-AF65-F5344CB8AC3E}">
        <p14:creationId xmlns:p14="http://schemas.microsoft.com/office/powerpoint/2010/main" val="3234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8</a:t>
            </a:fld>
            <a:endParaRPr lang="en-US" dirty="0"/>
          </a:p>
        </p:txBody>
      </p:sp>
    </p:spTree>
    <p:extLst>
      <p:ext uri="{BB962C8B-B14F-4D97-AF65-F5344CB8AC3E}">
        <p14:creationId xmlns:p14="http://schemas.microsoft.com/office/powerpoint/2010/main" val="398944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13</a:t>
            </a:fld>
            <a:endParaRPr lang="en-US" dirty="0"/>
          </a:p>
        </p:txBody>
      </p:sp>
    </p:spTree>
    <p:extLst>
      <p:ext uri="{BB962C8B-B14F-4D97-AF65-F5344CB8AC3E}">
        <p14:creationId xmlns:p14="http://schemas.microsoft.com/office/powerpoint/2010/main" val="218470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19</a:t>
            </a:fld>
            <a:endParaRPr lang="en-US" dirty="0"/>
          </a:p>
        </p:txBody>
      </p:sp>
    </p:spTree>
    <p:extLst>
      <p:ext uri="{BB962C8B-B14F-4D97-AF65-F5344CB8AC3E}">
        <p14:creationId xmlns:p14="http://schemas.microsoft.com/office/powerpoint/2010/main" val="429013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24</a:t>
            </a:fld>
            <a:endParaRPr lang="en-US" dirty="0"/>
          </a:p>
        </p:txBody>
      </p:sp>
    </p:spTree>
    <p:extLst>
      <p:ext uri="{BB962C8B-B14F-4D97-AF65-F5344CB8AC3E}">
        <p14:creationId xmlns:p14="http://schemas.microsoft.com/office/powerpoint/2010/main" val="366920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27</a:t>
            </a:fld>
            <a:endParaRPr lang="en-US" dirty="0"/>
          </a:p>
        </p:txBody>
      </p:sp>
    </p:spTree>
    <p:extLst>
      <p:ext uri="{BB962C8B-B14F-4D97-AF65-F5344CB8AC3E}">
        <p14:creationId xmlns:p14="http://schemas.microsoft.com/office/powerpoint/2010/main" val="184856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4C17ADB-1F3C-4241-96C4-129AB35559F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5591FE-BF6C-4CBE-A058-CA0A087977C1}" type="datetimeFigureOut">
              <a:rPr lang="en-US" smtClean="0"/>
              <a:pPr/>
              <a:t>1/14/2016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C17ADB-1F3C-4241-96C4-129AB35559F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851648" cy="1828800"/>
          </a:xfrm>
        </p:spPr>
        <p:txBody>
          <a:bodyPr>
            <a:normAutofit fontScale="90000"/>
          </a:bodyPr>
          <a:lstStyle/>
          <a:p>
            <a:pPr algn="ctr"/>
            <a:r>
              <a:rPr lang="en-US" dirty="0" smtClean="0"/>
              <a:t>Results are In:</a:t>
            </a:r>
            <a:br>
              <a:rPr lang="en-US" dirty="0" smtClean="0"/>
            </a:br>
            <a:r>
              <a:rPr lang="en-US" dirty="0" smtClean="0"/>
              <a:t>Water Smart Allocation and Tiered Rates Program</a:t>
            </a:r>
            <a:br>
              <a:rPr lang="en-US" dirty="0" smtClean="0"/>
            </a:br>
            <a:r>
              <a:rPr lang="en-US" sz="4000" dirty="0" smtClean="0">
                <a:solidFill>
                  <a:schemeClr val="bg1"/>
                </a:solidFill>
              </a:rPr>
              <a:t>2014 Water Smart Innovations </a:t>
            </a:r>
            <a:r>
              <a:rPr lang="en-US" baseline="0" dirty="0" smtClean="0"/>
              <a:t/>
            </a:r>
            <a:br>
              <a:rPr lang="en-US" baseline="0" dirty="0" smtClean="0"/>
            </a:br>
            <a:endParaRPr lang="en-US" dirty="0"/>
          </a:p>
        </p:txBody>
      </p:sp>
      <p:sp>
        <p:nvSpPr>
          <p:cNvPr id="4" name="TextBox 3"/>
          <p:cNvSpPr txBox="1"/>
          <p:nvPr/>
        </p:nvSpPr>
        <p:spPr>
          <a:xfrm>
            <a:off x="2590800" y="4038600"/>
            <a:ext cx="4038600" cy="923330"/>
          </a:xfrm>
          <a:prstGeom prst="rect">
            <a:avLst/>
          </a:prstGeom>
          <a:noFill/>
        </p:spPr>
        <p:txBody>
          <a:bodyPr wrap="square" rtlCol="0">
            <a:spAutoFit/>
          </a:bodyPr>
          <a:lstStyle/>
          <a:p>
            <a:pPr algn="ctr"/>
            <a:r>
              <a:rPr lang="en-US" dirty="0" smtClean="0"/>
              <a:t>Matthew S. Dickens </a:t>
            </a:r>
          </a:p>
          <a:p>
            <a:pPr algn="ctr"/>
            <a:r>
              <a:rPr lang="en-US" dirty="0" smtClean="0"/>
              <a:t>Resource Conservation Manager</a:t>
            </a:r>
          </a:p>
          <a:p>
            <a:pPr algn="ctr"/>
            <a:r>
              <a:rPr lang="en-US" dirty="0" smtClean="0"/>
              <a:t>Valencia Water Company</a:t>
            </a:r>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Residential WSA Program (2011)</a:t>
            </a:r>
            <a:endParaRPr lang="en-US" dirty="0"/>
          </a:p>
        </p:txBody>
      </p:sp>
      <p:sp>
        <p:nvSpPr>
          <p:cNvPr id="3" name="Content Placeholder 2"/>
          <p:cNvSpPr>
            <a:spLocks noGrp="1"/>
          </p:cNvSpPr>
          <p:nvPr>
            <p:ph idx="1"/>
          </p:nvPr>
        </p:nvSpPr>
        <p:spPr>
          <a:xfrm>
            <a:off x="228600" y="1524000"/>
            <a:ext cx="3810000" cy="4800600"/>
          </a:xfrm>
        </p:spPr>
        <p:txBody>
          <a:bodyPr>
            <a:normAutofit/>
          </a:bodyPr>
          <a:lstStyle/>
          <a:p>
            <a:r>
              <a:rPr lang="en-US" sz="2400" b="1" dirty="0" smtClean="0"/>
              <a:t>Tier 1 </a:t>
            </a:r>
            <a:r>
              <a:rPr lang="en-US" sz="2400" dirty="0" smtClean="0"/>
              <a:t>- Indoor Allocation</a:t>
            </a:r>
            <a:endParaRPr lang="en-US" sz="2400" baseline="0" dirty="0" smtClean="0"/>
          </a:p>
          <a:p>
            <a:r>
              <a:rPr lang="en-US" sz="2400" b="1" baseline="0" dirty="0" smtClean="0"/>
              <a:t>Tier 2 </a:t>
            </a:r>
            <a:r>
              <a:rPr lang="en-US" sz="2400" baseline="0" dirty="0" smtClean="0"/>
              <a:t>– Outdoor</a:t>
            </a:r>
          </a:p>
          <a:p>
            <a:pPr algn="ctr">
              <a:buNone/>
            </a:pPr>
            <a:r>
              <a:rPr lang="en-US" sz="1000" b="1" baseline="0" dirty="0" smtClean="0"/>
              <a:t>(Customer’s Allocation)</a:t>
            </a:r>
          </a:p>
          <a:p>
            <a:pPr algn="ctr">
              <a:buNone/>
            </a:pPr>
            <a:endParaRPr lang="en-US" sz="1000" b="1" baseline="0" dirty="0" smtClean="0"/>
          </a:p>
          <a:p>
            <a:r>
              <a:rPr lang="en-US" sz="2400" b="1" baseline="0" dirty="0" smtClean="0"/>
              <a:t>Tier 3 </a:t>
            </a:r>
            <a:r>
              <a:rPr lang="en-US" sz="2400" baseline="0" dirty="0" smtClean="0"/>
              <a:t>– 101-150%</a:t>
            </a:r>
          </a:p>
          <a:p>
            <a:r>
              <a:rPr lang="en-US" sz="2400" b="1" baseline="0" dirty="0" smtClean="0"/>
              <a:t>Tier 4 </a:t>
            </a:r>
            <a:r>
              <a:rPr lang="en-US" sz="2400" baseline="0" dirty="0" smtClean="0"/>
              <a:t>– 151 – 200%</a:t>
            </a:r>
          </a:p>
          <a:p>
            <a:r>
              <a:rPr lang="en-US" sz="2400" b="1" baseline="0" dirty="0" smtClean="0"/>
              <a:t>Tier 5 </a:t>
            </a:r>
            <a:r>
              <a:rPr lang="en-US" sz="2400" baseline="0" dirty="0" smtClean="0"/>
              <a:t>- &gt;200%</a:t>
            </a:r>
          </a:p>
        </p:txBody>
      </p:sp>
      <p:pic>
        <p:nvPicPr>
          <p:cNvPr id="2050" name="Picture 2"/>
          <p:cNvPicPr>
            <a:picLocks noChangeAspect="1" noChangeArrowheads="1"/>
          </p:cNvPicPr>
          <p:nvPr/>
        </p:nvPicPr>
        <p:blipFill>
          <a:blip r:embed="rId2" cstate="print"/>
          <a:srcRect/>
          <a:stretch>
            <a:fillRect/>
          </a:stretch>
        </p:blipFill>
        <p:spPr bwMode="auto">
          <a:xfrm>
            <a:off x="4191000" y="1524000"/>
            <a:ext cx="4620974" cy="4726522"/>
          </a:xfrm>
          <a:prstGeom prst="rect">
            <a:avLst/>
          </a:prstGeom>
          <a:noFill/>
          <a:ln w="9525">
            <a:solidFill>
              <a:schemeClr val="tx1"/>
            </a:solidFill>
            <a:miter lim="800000"/>
            <a:headEnd/>
            <a:tailEnd/>
          </a:ln>
        </p:spPr>
      </p:pic>
      <p:cxnSp>
        <p:nvCxnSpPr>
          <p:cNvPr id="6" name="Straight Connector 5"/>
          <p:cNvCxnSpPr/>
          <p:nvPr/>
        </p:nvCxnSpPr>
        <p:spPr>
          <a:xfrm>
            <a:off x="228600" y="2362200"/>
            <a:ext cx="381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5" descr="vw_watersmart"/>
          <p:cNvPicPr>
            <a:picLocks noChangeAspect="1" noChangeArrowheads="1"/>
          </p:cNvPicPr>
          <p:nvPr/>
        </p:nvPicPr>
        <p:blipFill>
          <a:blip r:embed="rId3" cstate="print"/>
          <a:srcRect/>
          <a:stretch>
            <a:fillRect/>
          </a:stretch>
        </p:blipFill>
        <p:spPr bwMode="auto">
          <a:xfrm>
            <a:off x="1371600" y="4876800"/>
            <a:ext cx="1524000" cy="11108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pPr algn="ctr"/>
            <a:r>
              <a:rPr lang="en-US" dirty="0" smtClean="0"/>
              <a:t>Phase II – </a:t>
            </a:r>
            <a:r>
              <a:rPr lang="en-US" dirty="0" err="1" smtClean="0"/>
              <a:t>Water</a:t>
            </a:r>
            <a:r>
              <a:rPr lang="en-US" b="1" dirty="0" err="1" smtClean="0"/>
              <a:t>SMART</a:t>
            </a:r>
            <a:r>
              <a:rPr lang="en-US" dirty="0" smtClean="0"/>
              <a:t> for Dedicated Irrigation Metered Customers</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3581400" y="4343400"/>
            <a:ext cx="2286000" cy="196297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762000"/>
          </a:xfrm>
        </p:spPr>
        <p:txBody>
          <a:bodyPr>
            <a:noAutofit/>
          </a:bodyPr>
          <a:lstStyle/>
          <a:p>
            <a:r>
              <a:rPr lang="en-US" sz="3600" dirty="0" err="1" smtClean="0"/>
              <a:t>Water</a:t>
            </a:r>
            <a:r>
              <a:rPr lang="en-US" sz="3600" b="1" dirty="0" err="1" smtClean="0"/>
              <a:t>SMART</a:t>
            </a:r>
            <a:r>
              <a:rPr lang="en-US" sz="3600" dirty="0" smtClean="0"/>
              <a:t> for Dedicated Irrigation (2012) Metered Customers</a:t>
            </a:r>
            <a:endParaRPr lang="en-US" sz="3600" dirty="0"/>
          </a:p>
        </p:txBody>
      </p:sp>
      <p:sp>
        <p:nvSpPr>
          <p:cNvPr id="6" name="TextBox 5"/>
          <p:cNvSpPr txBox="1"/>
          <p:nvPr/>
        </p:nvSpPr>
        <p:spPr>
          <a:xfrm>
            <a:off x="4343400" y="3429000"/>
            <a:ext cx="533400" cy="369332"/>
          </a:xfrm>
          <a:prstGeom prst="rect">
            <a:avLst/>
          </a:prstGeom>
          <a:noFill/>
        </p:spPr>
        <p:txBody>
          <a:bodyPr wrap="square" rtlCol="0">
            <a:spAutoFit/>
          </a:bodyPr>
          <a:lstStyle/>
          <a:p>
            <a:r>
              <a:rPr lang="en-US" dirty="0" smtClean="0"/>
              <a:t>Vs.</a:t>
            </a:r>
            <a:endParaRPr lang="en-US" dirty="0"/>
          </a:p>
        </p:txBody>
      </p:sp>
      <p:sp>
        <p:nvSpPr>
          <p:cNvPr id="7" name="TextBox 6"/>
          <p:cNvSpPr txBox="1"/>
          <p:nvPr/>
        </p:nvSpPr>
        <p:spPr>
          <a:xfrm>
            <a:off x="381000" y="6400800"/>
            <a:ext cx="8382000" cy="369332"/>
          </a:xfrm>
          <a:prstGeom prst="rect">
            <a:avLst/>
          </a:prstGeom>
          <a:noFill/>
        </p:spPr>
        <p:txBody>
          <a:bodyPr wrap="square" rtlCol="0">
            <a:spAutoFit/>
          </a:bodyPr>
          <a:lstStyle/>
          <a:p>
            <a:r>
              <a:rPr lang="en-US" dirty="0" smtClean="0"/>
              <a:t>Dedicated Irrigation Meter Program			Residential Program</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57200" y="1905000"/>
            <a:ext cx="3657600" cy="4436918"/>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029200" y="1828800"/>
            <a:ext cx="3733800" cy="4525818"/>
          </a:xfrm>
          <a:prstGeom prst="rect">
            <a:avLst/>
          </a:prstGeom>
          <a:noFill/>
          <a:ln w="9525">
            <a:noFill/>
            <a:miter lim="800000"/>
            <a:headEnd/>
            <a:tailEnd/>
          </a:ln>
        </p:spPr>
      </p:pic>
      <p:sp>
        <p:nvSpPr>
          <p:cNvPr id="12" name="Left-Right Arrow 11"/>
          <p:cNvSpPr/>
          <p:nvPr/>
        </p:nvSpPr>
        <p:spPr>
          <a:xfrm rot="633389">
            <a:off x="4122711" y="5193198"/>
            <a:ext cx="974778" cy="1764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851648" cy="1828800"/>
          </a:xfrm>
        </p:spPr>
        <p:txBody>
          <a:bodyPr>
            <a:normAutofit fontScale="90000"/>
          </a:bodyPr>
          <a:lstStyle/>
          <a:p>
            <a:pPr algn="ctr"/>
            <a:r>
              <a:rPr lang="en-US" dirty="0" err="1" smtClean="0"/>
              <a:t>WaterSmart</a:t>
            </a:r>
            <a:r>
              <a:rPr lang="en-US" dirty="0" smtClean="0"/>
              <a:t> </a:t>
            </a:r>
            <a:br>
              <a:rPr lang="en-US" dirty="0" smtClean="0"/>
            </a:br>
            <a:r>
              <a:rPr lang="en-US" dirty="0" smtClean="0"/>
              <a:t>in Action</a:t>
            </a:r>
            <a:r>
              <a:rPr lang="en-US" baseline="0" dirty="0" smtClean="0"/>
              <a:t/>
            </a:r>
            <a:br>
              <a:rPr lang="en-US" baseline="0" dirty="0" smtClean="0"/>
            </a:br>
            <a:endParaRPr lang="en-US" dirty="0"/>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a:p>
        </p:txBody>
      </p:sp>
      <p:sp>
        <p:nvSpPr>
          <p:cNvPr id="2" name="Title 1"/>
          <p:cNvSpPr>
            <a:spLocks noGrp="1"/>
          </p:cNvSpPr>
          <p:nvPr>
            <p:ph type="title"/>
          </p:nvPr>
        </p:nvSpPr>
        <p:spPr>
          <a:xfrm>
            <a:off x="609600" y="381000"/>
            <a:ext cx="8229600" cy="1143000"/>
          </a:xfrm>
        </p:spPr>
        <p:txBody>
          <a:bodyPr/>
          <a:lstStyle/>
          <a:p>
            <a:r>
              <a:rPr lang="en-US" dirty="0" err="1" smtClean="0"/>
              <a:t>WaterSMART</a:t>
            </a:r>
            <a:r>
              <a:rPr lang="en-US" baseline="0" dirty="0" smtClean="0"/>
              <a:t> In Action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1447800"/>
            <a:ext cx="865619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err="1" smtClean="0"/>
              <a:t>Water</a:t>
            </a:r>
            <a:r>
              <a:rPr lang="en-US" b="1" dirty="0" err="1" smtClean="0"/>
              <a:t>SMART</a:t>
            </a:r>
            <a:r>
              <a:rPr lang="en-US" dirty="0" smtClean="0"/>
              <a:t> in Action</a:t>
            </a:r>
            <a:endParaRPr lang="en-US" dirty="0"/>
          </a:p>
        </p:txBody>
      </p:sp>
      <p:pic>
        <p:nvPicPr>
          <p:cNvPr id="6" name="Content Placeholder 5" descr="vwcsamplebill.jpg"/>
          <p:cNvPicPr>
            <a:picLocks noGrp="1" noChangeAspect="1"/>
          </p:cNvPicPr>
          <p:nvPr>
            <p:ph idx="1"/>
          </p:nvPr>
        </p:nvPicPr>
        <p:blipFill>
          <a:blip r:embed="rId2" cstate="print"/>
          <a:stretch>
            <a:fillRect/>
          </a:stretch>
        </p:blipFill>
        <p:spPr>
          <a:xfrm>
            <a:off x="734622" y="1447800"/>
            <a:ext cx="3852784" cy="4953000"/>
          </a:xfrm>
          <a:ln>
            <a:solidFill>
              <a:schemeClr val="tx1"/>
            </a:solidFill>
          </a:ln>
        </p:spPr>
      </p:pic>
      <p:pic>
        <p:nvPicPr>
          <p:cNvPr id="7" name="Picture 2"/>
          <p:cNvPicPr>
            <a:picLocks noChangeAspect="1" noChangeArrowheads="1"/>
          </p:cNvPicPr>
          <p:nvPr/>
        </p:nvPicPr>
        <p:blipFill>
          <a:blip r:embed="rId3" cstate="print"/>
          <a:srcRect/>
          <a:stretch>
            <a:fillRect/>
          </a:stretch>
        </p:blipFill>
        <p:spPr bwMode="auto">
          <a:xfrm>
            <a:off x="4800600" y="1447800"/>
            <a:ext cx="4038600" cy="186098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4" cstate="print"/>
          <a:srcRect/>
          <a:stretch>
            <a:fillRect/>
          </a:stretch>
        </p:blipFill>
        <p:spPr bwMode="auto">
          <a:xfrm>
            <a:off x="4724400" y="3581400"/>
            <a:ext cx="4114800" cy="279721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err="1" smtClean="0"/>
              <a:t>WaterSMART</a:t>
            </a:r>
            <a:r>
              <a:rPr lang="en-US" dirty="0" smtClean="0"/>
              <a:t> in Action</a:t>
            </a:r>
            <a:endParaRPr lang="en-US" dirty="0"/>
          </a:p>
        </p:txBody>
      </p:sp>
      <p:pic>
        <p:nvPicPr>
          <p:cNvPr id="4" name="Picture 2" descr="W:\Word\Water SMART Allocations\WebDesign\ccfs.png"/>
          <p:cNvPicPr>
            <a:picLocks noGrp="1" noChangeAspect="1" noChangeArrowheads="1"/>
          </p:cNvPicPr>
          <p:nvPr>
            <p:ph idx="1"/>
          </p:nvPr>
        </p:nvPicPr>
        <p:blipFill>
          <a:blip r:embed="rId2" cstate="print"/>
          <a:srcRect/>
          <a:stretch>
            <a:fillRect/>
          </a:stretch>
        </p:blipFill>
        <p:spPr bwMode="auto">
          <a:xfrm>
            <a:off x="1066800" y="1524000"/>
            <a:ext cx="7162800" cy="5203112"/>
          </a:xfrm>
          <a:prstGeom prst="rect">
            <a:avLst/>
          </a:prstGeom>
          <a:solidFill>
            <a:schemeClr val="tx1"/>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lstStyle/>
          <a:p>
            <a:r>
              <a:rPr lang="en-US" dirty="0" err="1" smtClean="0"/>
              <a:t>Water</a:t>
            </a:r>
            <a:r>
              <a:rPr lang="en-US" b="1" dirty="0" err="1" smtClean="0"/>
              <a:t>SMART</a:t>
            </a:r>
            <a:r>
              <a:rPr lang="en-US" dirty="0" smtClean="0"/>
              <a:t> In Action</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1447800"/>
            <a:ext cx="8305800" cy="4114800"/>
          </a:xfrm>
          <a:prstGeom prst="rect">
            <a:avLst/>
          </a:prstGeom>
          <a:noFill/>
          <a:ln w="9525">
            <a:noFill/>
            <a:miter lim="800000"/>
            <a:headEnd/>
            <a:tailEnd/>
          </a:ln>
        </p:spPr>
      </p:pic>
      <p:sp>
        <p:nvSpPr>
          <p:cNvPr id="7" name="TextBox 6"/>
          <p:cNvSpPr txBox="1"/>
          <p:nvPr/>
        </p:nvSpPr>
        <p:spPr>
          <a:xfrm>
            <a:off x="304800" y="5867400"/>
            <a:ext cx="8534400" cy="523220"/>
          </a:xfrm>
          <a:prstGeom prst="rect">
            <a:avLst/>
          </a:prstGeom>
          <a:noFill/>
        </p:spPr>
        <p:txBody>
          <a:bodyPr wrap="square" rtlCol="0">
            <a:spAutoFit/>
          </a:bodyPr>
          <a:lstStyle/>
          <a:p>
            <a:pPr algn="ctr"/>
            <a:r>
              <a:rPr lang="en-US" sz="2800" b="1" dirty="0" smtClean="0"/>
              <a:t>89,000 Gallons Saved Per Month!!!</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lstStyle/>
          <a:p>
            <a:r>
              <a:rPr lang="en-US" dirty="0" err="1" smtClean="0"/>
              <a:t>Water</a:t>
            </a:r>
            <a:r>
              <a:rPr lang="en-US" b="1" dirty="0" err="1" smtClean="0"/>
              <a:t>SMART</a:t>
            </a:r>
            <a:r>
              <a:rPr lang="en-US" dirty="0" smtClean="0"/>
              <a:t> in Action</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533400" y="1676400"/>
            <a:ext cx="8077200" cy="4191000"/>
          </a:xfrm>
          <a:prstGeom prst="rect">
            <a:avLst/>
          </a:prstGeom>
          <a:noFill/>
          <a:ln w="9525">
            <a:noFill/>
            <a:miter lim="800000"/>
            <a:headEnd/>
            <a:tailEnd/>
          </a:ln>
        </p:spPr>
      </p:pic>
      <p:sp>
        <p:nvSpPr>
          <p:cNvPr id="6" name="TextBox 5"/>
          <p:cNvSpPr txBox="1"/>
          <p:nvPr/>
        </p:nvSpPr>
        <p:spPr>
          <a:xfrm>
            <a:off x="304800" y="5867400"/>
            <a:ext cx="8534400" cy="523220"/>
          </a:xfrm>
          <a:prstGeom prst="rect">
            <a:avLst/>
          </a:prstGeom>
          <a:noFill/>
        </p:spPr>
        <p:txBody>
          <a:bodyPr wrap="square" rtlCol="0">
            <a:spAutoFit/>
          </a:bodyPr>
          <a:lstStyle/>
          <a:p>
            <a:pPr algn="ctr"/>
            <a:r>
              <a:rPr lang="en-US" sz="2800" b="1" dirty="0" smtClean="0"/>
              <a:t>Over 35,000,000 Gallons Saved Since August 2011!!!</a:t>
            </a:r>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851648" cy="1828800"/>
          </a:xfrm>
        </p:spPr>
        <p:txBody>
          <a:bodyPr>
            <a:normAutofit fontScale="90000"/>
          </a:bodyPr>
          <a:lstStyle/>
          <a:p>
            <a:pPr algn="ctr"/>
            <a:r>
              <a:rPr lang="en-US" dirty="0" smtClean="0"/>
              <a:t>Results = </a:t>
            </a:r>
            <a:br>
              <a:rPr lang="en-US" dirty="0" smtClean="0"/>
            </a:br>
            <a:r>
              <a:rPr lang="en-US" dirty="0" smtClean="0"/>
              <a:t>Customer Acceptance</a:t>
            </a:r>
            <a:r>
              <a:rPr lang="en-US" baseline="0" dirty="0" smtClean="0"/>
              <a:t/>
            </a:r>
            <a:br>
              <a:rPr lang="en-US" baseline="0" dirty="0" smtClean="0"/>
            </a:br>
            <a:endParaRPr lang="en-US" dirty="0"/>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Presentation</a:t>
            </a:r>
            <a:endParaRPr lang="en-US" dirty="0"/>
          </a:p>
        </p:txBody>
      </p:sp>
      <p:sp>
        <p:nvSpPr>
          <p:cNvPr id="3" name="Content Placeholder 2"/>
          <p:cNvSpPr>
            <a:spLocks noGrp="1"/>
          </p:cNvSpPr>
          <p:nvPr>
            <p:ph idx="1"/>
          </p:nvPr>
        </p:nvSpPr>
        <p:spPr/>
        <p:txBody>
          <a:bodyPr>
            <a:normAutofit/>
          </a:bodyPr>
          <a:lstStyle/>
          <a:p>
            <a:r>
              <a:rPr lang="en-US" dirty="0" smtClean="0"/>
              <a:t>About Valencia Water Company</a:t>
            </a:r>
          </a:p>
          <a:p>
            <a:r>
              <a:rPr lang="en-US" dirty="0" smtClean="0"/>
              <a:t>About the Water Smart Allocation and Tiered Rates Program</a:t>
            </a:r>
          </a:p>
          <a:p>
            <a:r>
              <a:rPr lang="en-US" dirty="0" smtClean="0"/>
              <a:t>Conservation Rate Design and Implementation for Multiple Customer Classes</a:t>
            </a:r>
          </a:p>
          <a:p>
            <a:r>
              <a:rPr lang="en-US" dirty="0" err="1" smtClean="0"/>
              <a:t>Water</a:t>
            </a:r>
            <a:r>
              <a:rPr lang="en-US" b="1" dirty="0" err="1" smtClean="0"/>
              <a:t>SMART</a:t>
            </a:r>
            <a:r>
              <a:rPr lang="en-US" dirty="0" smtClean="0"/>
              <a:t> in Action</a:t>
            </a:r>
          </a:p>
          <a:p>
            <a:r>
              <a:rPr lang="en-US" dirty="0" smtClean="0"/>
              <a:t>Results: Customer Acceptance</a:t>
            </a:r>
          </a:p>
          <a:p>
            <a:r>
              <a:rPr lang="en-US" dirty="0" smtClean="0"/>
              <a:t>Results: Water Use Trends</a:t>
            </a:r>
          </a:p>
          <a:p>
            <a:r>
              <a:rPr lang="en-US" dirty="0" smtClean="0"/>
              <a:t>Lessons Learned and Next Steps</a:t>
            </a:r>
          </a:p>
          <a:p>
            <a:endParaRPr lang="en-US" dirty="0" smtClean="0"/>
          </a:p>
          <a:p>
            <a:pPr lvl="1"/>
            <a:endParaRPr lang="en-US" dirty="0" smtClean="0"/>
          </a:p>
          <a:p>
            <a:pPr lvl="1"/>
            <a:endParaRPr lang="en-US" dirty="0" smtClean="0"/>
          </a:p>
          <a:p>
            <a:endParaRPr lang="en-US" dirty="0"/>
          </a:p>
        </p:txBody>
      </p:sp>
      <p:pic>
        <p:nvPicPr>
          <p:cNvPr id="4" name="Picture 3" descr="VWCLogoWTypeNew"/>
          <p:cNvPicPr>
            <a:picLocks noChangeAspect="1" noChangeArrowheads="1"/>
          </p:cNvPicPr>
          <p:nvPr/>
        </p:nvPicPr>
        <p:blipFill>
          <a:blip r:embed="rId2" cstate="print"/>
          <a:srcRect/>
          <a:stretch>
            <a:fillRect/>
          </a:stretch>
        </p:blipFill>
        <p:spPr bwMode="auto">
          <a:xfrm>
            <a:off x="7620000" y="5486400"/>
            <a:ext cx="1219200" cy="1219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Customer Acceptance </a:t>
            </a:r>
            <a:br>
              <a:rPr lang="en-US" sz="4000" dirty="0" smtClean="0"/>
            </a:br>
            <a:r>
              <a:rPr lang="en-US" sz="4000" dirty="0" smtClean="0"/>
              <a:t>(Indoor Variance Requests)</a:t>
            </a:r>
            <a:endParaRPr lang="en-US" sz="4000" dirty="0"/>
          </a:p>
        </p:txBody>
      </p:sp>
      <p:graphicFrame>
        <p:nvGraphicFramePr>
          <p:cNvPr id="6" name="Content Placeholder 5"/>
          <p:cNvGraphicFramePr>
            <a:graphicFrameLocks noGrp="1"/>
          </p:cNvGraphicFramePr>
          <p:nvPr>
            <p:ph idx="1"/>
          </p:nvPr>
        </p:nvGraphicFramePr>
        <p:xfrm>
          <a:off x="457200" y="1935161"/>
          <a:ext cx="8305800" cy="4541838"/>
        </p:xfrm>
        <a:graphic>
          <a:graphicData uri="http://schemas.openxmlformats.org/drawingml/2006/table">
            <a:tbl>
              <a:tblPr firstRow="1" bandRow="1">
                <a:tableStyleId>{5C22544A-7EE6-4342-B048-85BDC9FD1C3A}</a:tableStyleId>
              </a:tblPr>
              <a:tblGrid>
                <a:gridCol w="1600200"/>
                <a:gridCol w="2552700"/>
                <a:gridCol w="2076450"/>
                <a:gridCol w="2076450"/>
              </a:tblGrid>
              <a:tr h="596500">
                <a:tc>
                  <a:txBody>
                    <a:bodyPr/>
                    <a:lstStyle/>
                    <a:p>
                      <a:endParaRPr lang="en-US" dirty="0"/>
                    </a:p>
                  </a:txBody>
                  <a:tcPr>
                    <a:solidFill>
                      <a:schemeClr val="tx1"/>
                    </a:solidFill>
                  </a:tcPr>
                </a:tc>
                <a:tc>
                  <a:txBody>
                    <a:bodyPr/>
                    <a:lstStyle/>
                    <a:p>
                      <a:pPr algn="ctr"/>
                      <a:r>
                        <a:rPr lang="en-US" sz="3200" dirty="0" smtClean="0"/>
                        <a:t>2011</a:t>
                      </a:r>
                      <a:endParaRPr lang="en-US" sz="3200" dirty="0"/>
                    </a:p>
                  </a:txBody>
                  <a:tcPr/>
                </a:tc>
                <a:tc>
                  <a:txBody>
                    <a:bodyPr/>
                    <a:lstStyle/>
                    <a:p>
                      <a:pPr algn="ctr"/>
                      <a:r>
                        <a:rPr lang="en-US" sz="3200" dirty="0" smtClean="0"/>
                        <a:t>2012</a:t>
                      </a:r>
                      <a:endParaRPr lang="en-US" sz="3200" dirty="0"/>
                    </a:p>
                  </a:txBody>
                  <a:tcPr/>
                </a:tc>
                <a:tc>
                  <a:txBody>
                    <a:bodyPr/>
                    <a:lstStyle/>
                    <a:p>
                      <a:pPr algn="ctr"/>
                      <a:r>
                        <a:rPr lang="en-US" sz="3200" dirty="0" smtClean="0"/>
                        <a:t>2013</a:t>
                      </a:r>
                      <a:endParaRPr lang="en-US" sz="3200" dirty="0"/>
                    </a:p>
                  </a:txBody>
                  <a:tcPr/>
                </a:tc>
              </a:tr>
              <a:tr h="689467">
                <a:tc>
                  <a:txBody>
                    <a:bodyPr/>
                    <a:lstStyle/>
                    <a:p>
                      <a:pPr algn="ctr"/>
                      <a:r>
                        <a:rPr lang="en-US" dirty="0" smtClean="0"/>
                        <a:t>Indoor</a:t>
                      </a:r>
                      <a:r>
                        <a:rPr lang="en-US" baseline="0" dirty="0" smtClean="0"/>
                        <a:t> Variance (1-2)</a:t>
                      </a:r>
                      <a:endParaRPr lang="en-US" dirty="0"/>
                    </a:p>
                  </a:txBody>
                  <a:tcPr/>
                </a:tc>
                <a:tc>
                  <a:txBody>
                    <a:bodyPr/>
                    <a:lstStyle/>
                    <a:p>
                      <a:pPr algn="ctr"/>
                      <a:r>
                        <a:rPr lang="en-US" sz="2400" dirty="0" smtClean="0"/>
                        <a:t>41</a:t>
                      </a:r>
                      <a:endParaRPr lang="en-US" sz="2400" dirty="0"/>
                    </a:p>
                  </a:txBody>
                  <a:tcPr/>
                </a:tc>
                <a:tc>
                  <a:txBody>
                    <a:bodyPr/>
                    <a:lstStyle/>
                    <a:p>
                      <a:pPr algn="ctr"/>
                      <a:r>
                        <a:rPr lang="en-US" sz="2400" dirty="0" smtClean="0"/>
                        <a:t>58</a:t>
                      </a:r>
                      <a:endParaRPr lang="en-US" sz="2400" dirty="0"/>
                    </a:p>
                  </a:txBody>
                  <a:tcPr/>
                </a:tc>
                <a:tc>
                  <a:txBody>
                    <a:bodyPr/>
                    <a:lstStyle/>
                    <a:p>
                      <a:pPr algn="ctr"/>
                      <a:r>
                        <a:rPr lang="en-US" sz="2400" dirty="0" smtClean="0"/>
                        <a:t>47</a:t>
                      </a:r>
                      <a:endParaRPr lang="en-US" sz="2400" dirty="0"/>
                    </a:p>
                  </a:txBody>
                  <a:tcPr/>
                </a:tc>
              </a:tr>
              <a:tr h="689467">
                <a:tc>
                  <a:txBody>
                    <a:bodyPr/>
                    <a:lstStyle/>
                    <a:p>
                      <a:pPr algn="ctr"/>
                      <a:r>
                        <a:rPr lang="en-US" dirty="0" smtClean="0"/>
                        <a:t>Indoor</a:t>
                      </a:r>
                      <a:r>
                        <a:rPr lang="en-US" baseline="0" dirty="0" smtClean="0"/>
                        <a:t> Variance (&gt;2)</a:t>
                      </a:r>
                      <a:endParaRPr lang="en-US" dirty="0"/>
                    </a:p>
                  </a:txBody>
                  <a:tcPr/>
                </a:tc>
                <a:tc>
                  <a:txBody>
                    <a:bodyPr/>
                    <a:lstStyle/>
                    <a:p>
                      <a:pPr algn="ctr"/>
                      <a:r>
                        <a:rPr lang="en-US" sz="2400" dirty="0" smtClean="0"/>
                        <a:t>6</a:t>
                      </a:r>
                      <a:endParaRPr lang="en-US" sz="2400" dirty="0"/>
                    </a:p>
                  </a:txBody>
                  <a:tcPr/>
                </a:tc>
                <a:tc>
                  <a:txBody>
                    <a:bodyPr/>
                    <a:lstStyle/>
                    <a:p>
                      <a:pPr algn="ctr"/>
                      <a:r>
                        <a:rPr lang="en-US" sz="2400" dirty="0" smtClean="0"/>
                        <a:t>18</a:t>
                      </a:r>
                      <a:endParaRPr lang="en-US" sz="2400" dirty="0"/>
                    </a:p>
                  </a:txBody>
                  <a:tcPr/>
                </a:tc>
                <a:tc>
                  <a:txBody>
                    <a:bodyPr/>
                    <a:lstStyle/>
                    <a:p>
                      <a:pPr algn="ctr"/>
                      <a:r>
                        <a:rPr lang="en-US" sz="2400" dirty="0" smtClean="0"/>
                        <a:t>15</a:t>
                      </a:r>
                      <a:endParaRPr lang="en-US" sz="2400" dirty="0"/>
                    </a:p>
                  </a:txBody>
                  <a:tcPr/>
                </a:tc>
              </a:tr>
              <a:tr h="984952">
                <a:tc>
                  <a:txBody>
                    <a:bodyPr/>
                    <a:lstStyle/>
                    <a:p>
                      <a:pPr algn="ctr"/>
                      <a:r>
                        <a:rPr lang="en-US" dirty="0" smtClean="0"/>
                        <a:t>Indoor Variance (Medical)</a:t>
                      </a:r>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r>
              <a:tr h="984952">
                <a:tc>
                  <a:txBody>
                    <a:bodyPr/>
                    <a:lstStyle/>
                    <a:p>
                      <a:pPr algn="ctr"/>
                      <a:r>
                        <a:rPr lang="en-US" dirty="0" smtClean="0"/>
                        <a:t>Indoor Variance</a:t>
                      </a:r>
                      <a:r>
                        <a:rPr lang="en-US" baseline="0" dirty="0" smtClean="0"/>
                        <a:t> (Other)</a:t>
                      </a:r>
                      <a:endParaRPr lang="en-US" dirty="0"/>
                    </a:p>
                  </a:txBody>
                  <a:tcPr/>
                </a:tc>
                <a:tc>
                  <a:txBody>
                    <a:bodyPr/>
                    <a:lstStyle/>
                    <a:p>
                      <a:pPr algn="ctr"/>
                      <a:r>
                        <a:rPr lang="en-US" sz="2400" dirty="0" smtClean="0"/>
                        <a:t>5</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r>
              <a:tr h="596500">
                <a:tc>
                  <a:txBody>
                    <a:bodyPr/>
                    <a:lstStyle/>
                    <a:p>
                      <a:pPr algn="ctr"/>
                      <a:r>
                        <a:rPr lang="en-US" sz="3200" b="1" dirty="0" smtClean="0"/>
                        <a:t>Total</a:t>
                      </a:r>
                      <a:endParaRPr lang="en-US" sz="3200" b="1" dirty="0"/>
                    </a:p>
                  </a:txBody>
                  <a:tcPr/>
                </a:tc>
                <a:tc>
                  <a:txBody>
                    <a:bodyPr/>
                    <a:lstStyle/>
                    <a:p>
                      <a:pPr algn="ctr"/>
                      <a:r>
                        <a:rPr lang="en-US" sz="3200" b="1" dirty="0" smtClean="0"/>
                        <a:t>54</a:t>
                      </a:r>
                      <a:endParaRPr lang="en-US" sz="3200" b="1" dirty="0"/>
                    </a:p>
                  </a:txBody>
                  <a:tcPr/>
                </a:tc>
                <a:tc>
                  <a:txBody>
                    <a:bodyPr/>
                    <a:lstStyle/>
                    <a:p>
                      <a:pPr algn="ctr"/>
                      <a:r>
                        <a:rPr lang="en-US" sz="3200" b="1" dirty="0" smtClean="0"/>
                        <a:t>77</a:t>
                      </a:r>
                      <a:endParaRPr lang="en-US" sz="3200" b="1" dirty="0"/>
                    </a:p>
                  </a:txBody>
                  <a:tcPr/>
                </a:tc>
                <a:tc>
                  <a:txBody>
                    <a:bodyPr/>
                    <a:lstStyle/>
                    <a:p>
                      <a:pPr algn="ctr"/>
                      <a:r>
                        <a:rPr lang="en-US" sz="3200" b="1" dirty="0" smtClean="0"/>
                        <a:t>64</a:t>
                      </a:r>
                      <a:endParaRPr lang="en-US" sz="3200" b="1"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Customer Acceptance </a:t>
            </a:r>
            <a:br>
              <a:rPr lang="en-US" sz="4000" dirty="0" smtClean="0"/>
            </a:br>
            <a:r>
              <a:rPr lang="en-US" sz="4000" dirty="0" smtClean="0"/>
              <a:t>(Outdoor Variance Requests)</a:t>
            </a:r>
            <a:endParaRPr lang="en-US" sz="4000" dirty="0"/>
          </a:p>
        </p:txBody>
      </p:sp>
      <p:graphicFrame>
        <p:nvGraphicFramePr>
          <p:cNvPr id="6" name="Content Placeholder 5"/>
          <p:cNvGraphicFramePr>
            <a:graphicFrameLocks noGrp="1"/>
          </p:cNvGraphicFramePr>
          <p:nvPr>
            <p:ph idx="1"/>
          </p:nvPr>
        </p:nvGraphicFramePr>
        <p:xfrm>
          <a:off x="381000" y="1833966"/>
          <a:ext cx="8382000" cy="4615638"/>
        </p:xfrm>
        <a:graphic>
          <a:graphicData uri="http://schemas.openxmlformats.org/drawingml/2006/table">
            <a:tbl>
              <a:tblPr firstRow="1" bandRow="1">
                <a:tableStyleId>{5C22544A-7EE6-4342-B048-85BDC9FD1C3A}</a:tableStyleId>
              </a:tblPr>
              <a:tblGrid>
                <a:gridCol w="1235242"/>
                <a:gridCol w="1970505"/>
                <a:gridCol w="1970505"/>
                <a:gridCol w="1602874"/>
                <a:gridCol w="1602874"/>
              </a:tblGrid>
              <a:tr h="564913">
                <a:tc>
                  <a:txBody>
                    <a:bodyPr/>
                    <a:lstStyle/>
                    <a:p>
                      <a:endParaRPr lang="en-US" dirty="0"/>
                    </a:p>
                  </a:txBody>
                  <a:tcPr>
                    <a:solidFill>
                      <a:schemeClr val="tx1"/>
                    </a:solidFill>
                  </a:tcPr>
                </a:tc>
                <a:tc>
                  <a:txBody>
                    <a:bodyPr/>
                    <a:lstStyle/>
                    <a:p>
                      <a:pPr algn="ctr"/>
                      <a:r>
                        <a:rPr lang="en-US" sz="3200" dirty="0" smtClean="0"/>
                        <a:t>2010</a:t>
                      </a:r>
                      <a:endParaRPr lang="en-US" sz="3200" dirty="0"/>
                    </a:p>
                  </a:txBody>
                  <a:tcPr/>
                </a:tc>
                <a:tc>
                  <a:txBody>
                    <a:bodyPr/>
                    <a:lstStyle/>
                    <a:p>
                      <a:pPr algn="ctr"/>
                      <a:r>
                        <a:rPr lang="en-US" sz="3200" dirty="0" smtClean="0"/>
                        <a:t>2011</a:t>
                      </a:r>
                      <a:endParaRPr lang="en-US" sz="3200" dirty="0"/>
                    </a:p>
                  </a:txBody>
                  <a:tcPr/>
                </a:tc>
                <a:tc>
                  <a:txBody>
                    <a:bodyPr/>
                    <a:lstStyle/>
                    <a:p>
                      <a:pPr algn="ctr"/>
                      <a:r>
                        <a:rPr lang="en-US" sz="3200" dirty="0" smtClean="0"/>
                        <a:t>2012</a:t>
                      </a:r>
                      <a:endParaRPr lang="en-US" sz="3200" dirty="0"/>
                    </a:p>
                  </a:txBody>
                  <a:tcPr/>
                </a:tc>
                <a:tc>
                  <a:txBody>
                    <a:bodyPr/>
                    <a:lstStyle/>
                    <a:p>
                      <a:pPr algn="ctr"/>
                      <a:r>
                        <a:rPr lang="en-US" sz="3200" dirty="0" smtClean="0"/>
                        <a:t>2013</a:t>
                      </a:r>
                      <a:endParaRPr lang="en-US" sz="3200" dirty="0"/>
                    </a:p>
                  </a:txBody>
                  <a:tcPr/>
                </a:tc>
              </a:tr>
              <a:tr h="891968">
                <a:tc>
                  <a:txBody>
                    <a:bodyPr/>
                    <a:lstStyle/>
                    <a:p>
                      <a:pPr algn="ctr"/>
                      <a:r>
                        <a:rPr lang="en-US" dirty="0" smtClean="0"/>
                        <a:t>Outdoor</a:t>
                      </a:r>
                      <a:r>
                        <a:rPr lang="en-US" baseline="0" dirty="0" smtClean="0"/>
                        <a:t> Variance Request</a:t>
                      </a:r>
                      <a:endParaRPr lang="en-US" dirty="0"/>
                    </a:p>
                  </a:txBody>
                  <a:tcPr/>
                </a:tc>
                <a:tc>
                  <a:txBody>
                    <a:bodyPr/>
                    <a:lstStyle/>
                    <a:p>
                      <a:pPr algn="ctr"/>
                      <a:r>
                        <a:rPr lang="en-US" sz="2400" dirty="0" smtClean="0"/>
                        <a:t>15</a:t>
                      </a:r>
                      <a:endParaRPr lang="en-US" sz="2400" dirty="0"/>
                    </a:p>
                  </a:txBody>
                  <a:tcPr/>
                </a:tc>
                <a:tc>
                  <a:txBody>
                    <a:bodyPr/>
                    <a:lstStyle/>
                    <a:p>
                      <a:pPr algn="ctr"/>
                      <a:r>
                        <a:rPr lang="en-US" sz="2400" dirty="0" smtClean="0"/>
                        <a:t>38</a:t>
                      </a:r>
                      <a:endParaRPr lang="en-US" sz="2400" dirty="0"/>
                    </a:p>
                  </a:txBody>
                  <a:tcPr/>
                </a:tc>
                <a:tc>
                  <a:txBody>
                    <a:bodyPr/>
                    <a:lstStyle/>
                    <a:p>
                      <a:pPr algn="ctr"/>
                      <a:r>
                        <a:rPr lang="en-US" sz="2400" dirty="0" smtClean="0"/>
                        <a:t>26</a:t>
                      </a:r>
                      <a:endParaRPr lang="en-US" sz="2400" dirty="0"/>
                    </a:p>
                  </a:txBody>
                  <a:tcPr/>
                </a:tc>
                <a:tc>
                  <a:txBody>
                    <a:bodyPr/>
                    <a:lstStyle/>
                    <a:p>
                      <a:pPr algn="ctr"/>
                      <a:r>
                        <a:rPr lang="en-US" sz="2400" dirty="0" smtClean="0"/>
                        <a:t>9</a:t>
                      </a:r>
                      <a:endParaRPr lang="en-US" sz="2400" dirty="0"/>
                    </a:p>
                  </a:txBody>
                  <a:tcPr/>
                </a:tc>
              </a:tr>
              <a:tr h="802771">
                <a:tc>
                  <a:txBody>
                    <a:bodyPr/>
                    <a:lstStyle/>
                    <a:p>
                      <a:pPr algn="ctr"/>
                      <a:r>
                        <a:rPr lang="en-US" dirty="0" smtClean="0"/>
                        <a:t>Fire Control</a:t>
                      </a:r>
                    </a:p>
                  </a:txBody>
                  <a:tcPr/>
                </a:tc>
                <a:tc>
                  <a:txBody>
                    <a:bodyPr/>
                    <a:lstStyle/>
                    <a:p>
                      <a:pPr algn="ctr"/>
                      <a:r>
                        <a:rPr lang="en-US" sz="2400" dirty="0" smtClean="0"/>
                        <a:t>0</a:t>
                      </a:r>
                    </a:p>
                    <a:p>
                      <a:pPr algn="ctr"/>
                      <a:endParaRPr lang="en-US" sz="2400" dirty="0" smtClean="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r>
              <a:tr h="860019">
                <a:tc>
                  <a:txBody>
                    <a:bodyPr/>
                    <a:lstStyle/>
                    <a:p>
                      <a:pPr algn="ctr"/>
                      <a:r>
                        <a:rPr lang="en-US" dirty="0" smtClean="0"/>
                        <a:t>Erosion</a:t>
                      </a:r>
                      <a:r>
                        <a:rPr lang="en-US" baseline="0" dirty="0" smtClean="0"/>
                        <a:t> Control</a:t>
                      </a:r>
                      <a:endParaRPr lang="en-US" dirty="0" smtClean="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r>
              <a:tr h="860019">
                <a:tc>
                  <a:txBody>
                    <a:bodyPr/>
                    <a:lstStyle/>
                    <a:p>
                      <a:pPr algn="ctr"/>
                      <a:r>
                        <a:rPr lang="en-US" dirty="0" smtClean="0"/>
                        <a:t>Admin.</a:t>
                      </a:r>
                    </a:p>
                    <a:p>
                      <a:pPr algn="ctr"/>
                      <a:r>
                        <a:rPr lang="en-US" dirty="0" smtClean="0"/>
                        <a:t>Variance</a:t>
                      </a:r>
                      <a:endParaRPr lang="en-US" dirty="0"/>
                    </a:p>
                  </a:txBody>
                  <a:tcPr/>
                </a:tc>
                <a:tc>
                  <a:txBody>
                    <a:bodyPr/>
                    <a:lstStyle/>
                    <a:p>
                      <a:pPr algn="ctr"/>
                      <a:r>
                        <a:rPr lang="en-US" sz="2400" dirty="0" smtClean="0"/>
                        <a:t>0</a:t>
                      </a:r>
                      <a:endParaRPr lang="en-US" sz="2400" dirty="0"/>
                    </a:p>
                  </a:txBody>
                  <a:tcPr/>
                </a:tc>
                <a:tc>
                  <a:txBody>
                    <a:bodyPr/>
                    <a:lstStyle/>
                    <a:p>
                      <a:pPr algn="ctr"/>
                      <a:r>
                        <a:rPr lang="en-US" sz="2400" dirty="0" smtClean="0"/>
                        <a:t>70</a:t>
                      </a:r>
                      <a:endParaRPr lang="en-US" sz="2400" dirty="0"/>
                    </a:p>
                  </a:txBody>
                  <a:tcPr/>
                </a:tc>
                <a:tc>
                  <a:txBody>
                    <a:bodyPr/>
                    <a:lstStyle/>
                    <a:p>
                      <a:pPr algn="ctr"/>
                      <a:r>
                        <a:rPr lang="en-US" sz="2400" dirty="0" smtClean="0"/>
                        <a:t>41</a:t>
                      </a:r>
                      <a:endParaRPr lang="en-US" sz="2400" dirty="0"/>
                    </a:p>
                  </a:txBody>
                  <a:tcPr/>
                </a:tc>
                <a:tc>
                  <a:txBody>
                    <a:bodyPr/>
                    <a:lstStyle/>
                    <a:p>
                      <a:pPr algn="ctr"/>
                      <a:r>
                        <a:rPr lang="en-US" sz="2400" dirty="0" smtClean="0"/>
                        <a:t>1</a:t>
                      </a:r>
                      <a:endParaRPr lang="en-US" sz="2400" dirty="0"/>
                    </a:p>
                  </a:txBody>
                  <a:tcPr/>
                </a:tc>
              </a:tr>
              <a:tr h="564913">
                <a:tc>
                  <a:txBody>
                    <a:bodyPr/>
                    <a:lstStyle/>
                    <a:p>
                      <a:pPr algn="ctr"/>
                      <a:r>
                        <a:rPr lang="en-US" sz="3200" b="1" dirty="0" smtClean="0"/>
                        <a:t>Total</a:t>
                      </a:r>
                      <a:endParaRPr lang="en-US" sz="3200" b="1" dirty="0"/>
                    </a:p>
                  </a:txBody>
                  <a:tcPr/>
                </a:tc>
                <a:tc>
                  <a:txBody>
                    <a:bodyPr/>
                    <a:lstStyle/>
                    <a:p>
                      <a:pPr algn="ctr"/>
                      <a:r>
                        <a:rPr lang="en-US" sz="3200" b="1" dirty="0" smtClean="0"/>
                        <a:t>15</a:t>
                      </a:r>
                      <a:endParaRPr lang="en-US" sz="3200" b="1" dirty="0"/>
                    </a:p>
                  </a:txBody>
                  <a:tcPr/>
                </a:tc>
                <a:tc>
                  <a:txBody>
                    <a:bodyPr/>
                    <a:lstStyle/>
                    <a:p>
                      <a:pPr algn="ctr"/>
                      <a:r>
                        <a:rPr lang="en-US" sz="3200" b="1" dirty="0" smtClean="0"/>
                        <a:t>108</a:t>
                      </a:r>
                      <a:endParaRPr lang="en-US" sz="3200" b="1" dirty="0"/>
                    </a:p>
                  </a:txBody>
                  <a:tcPr/>
                </a:tc>
                <a:tc>
                  <a:txBody>
                    <a:bodyPr/>
                    <a:lstStyle/>
                    <a:p>
                      <a:pPr algn="ctr"/>
                      <a:r>
                        <a:rPr lang="en-US" sz="3200" b="1" dirty="0" smtClean="0"/>
                        <a:t>67</a:t>
                      </a:r>
                      <a:endParaRPr lang="en-US" sz="3200" b="1" dirty="0"/>
                    </a:p>
                  </a:txBody>
                  <a:tcPr/>
                </a:tc>
                <a:tc>
                  <a:txBody>
                    <a:bodyPr/>
                    <a:lstStyle/>
                    <a:p>
                      <a:pPr algn="ctr"/>
                      <a:r>
                        <a:rPr lang="en-US" sz="3200" b="1" dirty="0" smtClean="0"/>
                        <a:t>10</a:t>
                      </a:r>
                      <a:endParaRPr lang="en-US" sz="3200" b="1"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Customer Acceptance </a:t>
            </a:r>
            <a:br>
              <a:rPr lang="en-US" sz="4000" dirty="0" smtClean="0"/>
            </a:br>
            <a:r>
              <a:rPr lang="en-US" sz="4000" dirty="0" smtClean="0"/>
              <a:t>(Customer Inquiries)</a:t>
            </a:r>
            <a:endParaRPr lang="en-US" sz="4000" dirty="0"/>
          </a:p>
        </p:txBody>
      </p:sp>
      <p:graphicFrame>
        <p:nvGraphicFramePr>
          <p:cNvPr id="6" name="Content Placeholder 5"/>
          <p:cNvGraphicFramePr>
            <a:graphicFrameLocks noGrp="1"/>
          </p:cNvGraphicFramePr>
          <p:nvPr>
            <p:ph idx="1"/>
          </p:nvPr>
        </p:nvGraphicFramePr>
        <p:xfrm>
          <a:off x="381000" y="1833966"/>
          <a:ext cx="8382000" cy="4573017"/>
        </p:xfrm>
        <a:graphic>
          <a:graphicData uri="http://schemas.openxmlformats.org/drawingml/2006/table">
            <a:tbl>
              <a:tblPr firstRow="1" bandRow="1">
                <a:tableStyleId>{5C22544A-7EE6-4342-B048-85BDC9FD1C3A}</a:tableStyleId>
              </a:tblPr>
              <a:tblGrid>
                <a:gridCol w="1676400"/>
                <a:gridCol w="1529347"/>
                <a:gridCol w="1899653"/>
                <a:gridCol w="1673726"/>
                <a:gridCol w="1602874"/>
              </a:tblGrid>
              <a:tr h="564913">
                <a:tc>
                  <a:txBody>
                    <a:bodyPr/>
                    <a:lstStyle/>
                    <a:p>
                      <a:endParaRPr lang="en-US" dirty="0"/>
                    </a:p>
                  </a:txBody>
                  <a:tcPr>
                    <a:solidFill>
                      <a:schemeClr val="tx1"/>
                    </a:solidFill>
                  </a:tcPr>
                </a:tc>
                <a:tc>
                  <a:txBody>
                    <a:bodyPr/>
                    <a:lstStyle/>
                    <a:p>
                      <a:pPr algn="ctr"/>
                      <a:r>
                        <a:rPr lang="en-US" sz="3200" dirty="0" smtClean="0"/>
                        <a:t>2010</a:t>
                      </a:r>
                      <a:endParaRPr lang="en-US" sz="3200" dirty="0"/>
                    </a:p>
                  </a:txBody>
                  <a:tcPr/>
                </a:tc>
                <a:tc>
                  <a:txBody>
                    <a:bodyPr/>
                    <a:lstStyle/>
                    <a:p>
                      <a:pPr algn="ctr"/>
                      <a:r>
                        <a:rPr lang="en-US" sz="3200" dirty="0" smtClean="0"/>
                        <a:t>2011</a:t>
                      </a:r>
                      <a:endParaRPr lang="en-US" sz="3200" dirty="0"/>
                    </a:p>
                  </a:txBody>
                  <a:tcPr/>
                </a:tc>
                <a:tc>
                  <a:txBody>
                    <a:bodyPr/>
                    <a:lstStyle/>
                    <a:p>
                      <a:pPr algn="ctr"/>
                      <a:r>
                        <a:rPr lang="en-US" sz="3200" dirty="0" smtClean="0"/>
                        <a:t>2012</a:t>
                      </a:r>
                      <a:endParaRPr lang="en-US" sz="3200" dirty="0"/>
                    </a:p>
                  </a:txBody>
                  <a:tcPr/>
                </a:tc>
                <a:tc>
                  <a:txBody>
                    <a:bodyPr/>
                    <a:lstStyle/>
                    <a:p>
                      <a:pPr algn="ctr"/>
                      <a:r>
                        <a:rPr lang="en-US" sz="3200" dirty="0" smtClean="0"/>
                        <a:t>2013</a:t>
                      </a:r>
                      <a:endParaRPr lang="en-US" sz="3200" dirty="0"/>
                    </a:p>
                  </a:txBody>
                  <a:tcPr/>
                </a:tc>
              </a:tr>
              <a:tr h="891968">
                <a:tc>
                  <a:txBody>
                    <a:bodyPr/>
                    <a:lstStyle/>
                    <a:p>
                      <a:pPr algn="ctr"/>
                      <a:r>
                        <a:rPr lang="en-US" dirty="0" smtClean="0"/>
                        <a:t>General Inquiry</a:t>
                      </a:r>
                      <a:endParaRPr lang="en-US" dirty="0"/>
                    </a:p>
                  </a:txBody>
                  <a:tcPr/>
                </a:tc>
                <a:tc>
                  <a:txBody>
                    <a:bodyPr/>
                    <a:lstStyle/>
                    <a:p>
                      <a:pPr algn="ctr"/>
                      <a:r>
                        <a:rPr lang="en-US" sz="2400" dirty="0" smtClean="0"/>
                        <a:t>45</a:t>
                      </a:r>
                      <a:endParaRPr lang="en-US" sz="2400" dirty="0"/>
                    </a:p>
                  </a:txBody>
                  <a:tcPr/>
                </a:tc>
                <a:tc>
                  <a:txBody>
                    <a:bodyPr/>
                    <a:lstStyle/>
                    <a:p>
                      <a:pPr algn="ctr"/>
                      <a:r>
                        <a:rPr lang="en-US" sz="2400" dirty="0" smtClean="0"/>
                        <a:t>360</a:t>
                      </a:r>
                      <a:endParaRPr lang="en-US" sz="2400" dirty="0"/>
                    </a:p>
                  </a:txBody>
                  <a:tcPr/>
                </a:tc>
                <a:tc>
                  <a:txBody>
                    <a:bodyPr/>
                    <a:lstStyle/>
                    <a:p>
                      <a:pPr algn="ctr"/>
                      <a:r>
                        <a:rPr lang="en-US" sz="2400" dirty="0" smtClean="0"/>
                        <a:t>452</a:t>
                      </a:r>
                      <a:endParaRPr lang="en-US" sz="2400" dirty="0"/>
                    </a:p>
                  </a:txBody>
                  <a:tcPr/>
                </a:tc>
                <a:tc>
                  <a:txBody>
                    <a:bodyPr/>
                    <a:lstStyle/>
                    <a:p>
                      <a:pPr algn="ctr"/>
                      <a:r>
                        <a:rPr lang="en-US" sz="2400" dirty="0" smtClean="0"/>
                        <a:t>424</a:t>
                      </a:r>
                      <a:endParaRPr lang="en-US" sz="2400" dirty="0"/>
                    </a:p>
                  </a:txBody>
                  <a:tcPr/>
                </a:tc>
              </a:tr>
              <a:tr h="802771">
                <a:tc>
                  <a:txBody>
                    <a:bodyPr/>
                    <a:lstStyle/>
                    <a:p>
                      <a:pPr algn="ctr"/>
                      <a:r>
                        <a:rPr lang="en-US" dirty="0" smtClean="0"/>
                        <a:t>Tier Names Complaints</a:t>
                      </a:r>
                    </a:p>
                  </a:txBody>
                  <a:tcPr/>
                </a:tc>
                <a:tc>
                  <a:txBody>
                    <a:bodyPr/>
                    <a:lstStyle/>
                    <a:p>
                      <a:pPr algn="ctr"/>
                      <a:r>
                        <a:rPr lang="en-US" sz="2400" dirty="0" smtClean="0"/>
                        <a:t>0</a:t>
                      </a:r>
                    </a:p>
                  </a:txBody>
                  <a:tcPr/>
                </a:tc>
                <a:tc>
                  <a:txBody>
                    <a:bodyPr/>
                    <a:lstStyle/>
                    <a:p>
                      <a:pPr algn="ctr"/>
                      <a:r>
                        <a:rPr lang="en-US" sz="2400" dirty="0" smtClean="0"/>
                        <a:t>2</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1</a:t>
                      </a:r>
                      <a:endParaRPr lang="en-US" sz="2400" dirty="0"/>
                    </a:p>
                  </a:txBody>
                  <a:tcPr/>
                </a:tc>
              </a:tr>
              <a:tr h="860019">
                <a:tc>
                  <a:txBody>
                    <a:bodyPr/>
                    <a:lstStyle/>
                    <a:p>
                      <a:pPr algn="ctr"/>
                      <a:r>
                        <a:rPr lang="en-US" dirty="0" smtClean="0"/>
                        <a:t>Tier Rates Complaints</a:t>
                      </a:r>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r>
              <a:tr h="860019">
                <a:tc>
                  <a:txBody>
                    <a:bodyPr/>
                    <a:lstStyle/>
                    <a:p>
                      <a:pPr algn="ctr"/>
                      <a:r>
                        <a:rPr lang="en-US" dirty="0" smtClean="0"/>
                        <a:t>Formal Complaints</a:t>
                      </a:r>
                      <a:endParaRPr lang="en-US"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r>
              <a:tr h="564913">
                <a:tc>
                  <a:txBody>
                    <a:bodyPr/>
                    <a:lstStyle/>
                    <a:p>
                      <a:pPr algn="ctr"/>
                      <a:r>
                        <a:rPr lang="en-US" sz="3200" b="1" dirty="0" smtClean="0"/>
                        <a:t>Total</a:t>
                      </a:r>
                      <a:endParaRPr lang="en-US" sz="3200" b="1" dirty="0"/>
                    </a:p>
                  </a:txBody>
                  <a:tcPr/>
                </a:tc>
                <a:tc>
                  <a:txBody>
                    <a:bodyPr/>
                    <a:lstStyle/>
                    <a:p>
                      <a:pPr algn="ctr"/>
                      <a:r>
                        <a:rPr lang="en-US" sz="3200" b="1" dirty="0" smtClean="0"/>
                        <a:t>45</a:t>
                      </a:r>
                      <a:endParaRPr lang="en-US" sz="3200" b="1" dirty="0"/>
                    </a:p>
                  </a:txBody>
                  <a:tcPr/>
                </a:tc>
                <a:tc>
                  <a:txBody>
                    <a:bodyPr/>
                    <a:lstStyle/>
                    <a:p>
                      <a:pPr algn="ctr"/>
                      <a:r>
                        <a:rPr lang="en-US" sz="3200" b="1" dirty="0" smtClean="0"/>
                        <a:t>363</a:t>
                      </a:r>
                      <a:endParaRPr lang="en-US" sz="3200" b="1" dirty="0"/>
                    </a:p>
                  </a:txBody>
                  <a:tcPr/>
                </a:tc>
                <a:tc>
                  <a:txBody>
                    <a:bodyPr/>
                    <a:lstStyle/>
                    <a:p>
                      <a:pPr algn="ctr"/>
                      <a:r>
                        <a:rPr lang="en-US" sz="3200" b="1" dirty="0" smtClean="0"/>
                        <a:t>457</a:t>
                      </a:r>
                      <a:endParaRPr lang="en-US" sz="3200" b="1" dirty="0"/>
                    </a:p>
                  </a:txBody>
                  <a:tcPr/>
                </a:tc>
                <a:tc>
                  <a:txBody>
                    <a:bodyPr/>
                    <a:lstStyle/>
                    <a:p>
                      <a:pPr algn="ctr"/>
                      <a:r>
                        <a:rPr lang="en-US" sz="3200" b="1" dirty="0" smtClean="0"/>
                        <a:t>425</a:t>
                      </a:r>
                      <a:endParaRPr lang="en-US" sz="3200" b="1"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Customer Acceptance </a:t>
            </a:r>
            <a:br>
              <a:rPr lang="en-US" sz="4000" dirty="0" smtClean="0"/>
            </a:br>
            <a:r>
              <a:rPr lang="en-US" sz="4000" dirty="0" smtClean="0"/>
              <a:t>(Focused Outreach)</a:t>
            </a:r>
            <a:endParaRPr lang="en-US" sz="4000" dirty="0"/>
          </a:p>
        </p:txBody>
      </p:sp>
      <p:graphicFrame>
        <p:nvGraphicFramePr>
          <p:cNvPr id="6" name="Content Placeholder 5"/>
          <p:cNvGraphicFramePr>
            <a:graphicFrameLocks noGrp="1"/>
          </p:cNvGraphicFramePr>
          <p:nvPr>
            <p:ph idx="1"/>
          </p:nvPr>
        </p:nvGraphicFramePr>
        <p:xfrm>
          <a:off x="381000" y="1833966"/>
          <a:ext cx="8382000" cy="4236720"/>
        </p:xfrm>
        <a:graphic>
          <a:graphicData uri="http://schemas.openxmlformats.org/drawingml/2006/table">
            <a:tbl>
              <a:tblPr firstRow="1" bandRow="1">
                <a:tableStyleId>{5C22544A-7EE6-4342-B048-85BDC9FD1C3A}</a:tableStyleId>
              </a:tblPr>
              <a:tblGrid>
                <a:gridCol w="1676400"/>
                <a:gridCol w="1529347"/>
                <a:gridCol w="1899653"/>
                <a:gridCol w="1673726"/>
                <a:gridCol w="1602874"/>
              </a:tblGrid>
              <a:tr h="564913">
                <a:tc>
                  <a:txBody>
                    <a:bodyPr/>
                    <a:lstStyle/>
                    <a:p>
                      <a:endParaRPr lang="en-US" dirty="0"/>
                    </a:p>
                  </a:txBody>
                  <a:tcPr>
                    <a:solidFill>
                      <a:schemeClr val="tx1"/>
                    </a:solidFill>
                  </a:tcPr>
                </a:tc>
                <a:tc>
                  <a:txBody>
                    <a:bodyPr/>
                    <a:lstStyle/>
                    <a:p>
                      <a:pPr algn="ctr"/>
                      <a:r>
                        <a:rPr lang="en-US" sz="3200" dirty="0" smtClean="0"/>
                        <a:t>2010</a:t>
                      </a:r>
                      <a:endParaRPr lang="en-US" sz="3200" dirty="0"/>
                    </a:p>
                  </a:txBody>
                  <a:tcPr/>
                </a:tc>
                <a:tc>
                  <a:txBody>
                    <a:bodyPr/>
                    <a:lstStyle/>
                    <a:p>
                      <a:pPr algn="ctr"/>
                      <a:r>
                        <a:rPr lang="en-US" sz="3200" dirty="0" smtClean="0"/>
                        <a:t>2011</a:t>
                      </a:r>
                      <a:endParaRPr lang="en-US" sz="3200" dirty="0"/>
                    </a:p>
                  </a:txBody>
                  <a:tcPr/>
                </a:tc>
                <a:tc>
                  <a:txBody>
                    <a:bodyPr/>
                    <a:lstStyle/>
                    <a:p>
                      <a:pPr algn="ctr"/>
                      <a:r>
                        <a:rPr lang="en-US" sz="3200" dirty="0" smtClean="0"/>
                        <a:t>2012</a:t>
                      </a:r>
                      <a:endParaRPr lang="en-US" sz="3200" dirty="0"/>
                    </a:p>
                  </a:txBody>
                  <a:tcPr/>
                </a:tc>
                <a:tc>
                  <a:txBody>
                    <a:bodyPr/>
                    <a:lstStyle/>
                    <a:p>
                      <a:pPr algn="ctr"/>
                      <a:r>
                        <a:rPr lang="en-US" sz="3200" dirty="0" smtClean="0"/>
                        <a:t>2013</a:t>
                      </a:r>
                      <a:endParaRPr lang="en-US" sz="3200" dirty="0"/>
                    </a:p>
                  </a:txBody>
                  <a:tcPr/>
                </a:tc>
              </a:tr>
              <a:tr h="564913">
                <a:tc>
                  <a:txBody>
                    <a:bodyPr/>
                    <a:lstStyle/>
                    <a:p>
                      <a:pPr algn="ctr"/>
                      <a:r>
                        <a:rPr lang="en-US" sz="1800" b="0" dirty="0" smtClean="0"/>
                        <a:t>High Consumption Letter</a:t>
                      </a:r>
                      <a:endParaRPr lang="en-US" sz="18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smtClean="0"/>
                        <a:t>0</a:t>
                      </a:r>
                    </a:p>
                    <a:p>
                      <a:pPr algn="ctr"/>
                      <a:endParaRPr lang="en-US" b="0" dirty="0"/>
                    </a:p>
                  </a:txBody>
                  <a:tcPr/>
                </a:tc>
                <a:tc>
                  <a:txBody>
                    <a:bodyPr/>
                    <a:lstStyle/>
                    <a:p>
                      <a:pPr algn="ctr"/>
                      <a:r>
                        <a:rPr lang="en-US" sz="3200" b="0" dirty="0" smtClean="0"/>
                        <a:t>416</a:t>
                      </a:r>
                      <a:endParaRPr lang="en-US" sz="3200" b="0" dirty="0"/>
                    </a:p>
                  </a:txBody>
                  <a:tcPr/>
                </a:tc>
                <a:tc>
                  <a:txBody>
                    <a:bodyPr/>
                    <a:lstStyle/>
                    <a:p>
                      <a:pPr algn="ctr"/>
                      <a:r>
                        <a:rPr lang="en-US" sz="3200" b="0" dirty="0" smtClean="0"/>
                        <a:t>6382</a:t>
                      </a:r>
                      <a:endParaRPr lang="en-US" sz="3200" b="0" dirty="0"/>
                    </a:p>
                  </a:txBody>
                  <a:tcPr/>
                </a:tc>
                <a:tc>
                  <a:txBody>
                    <a:bodyPr/>
                    <a:lstStyle/>
                    <a:p>
                      <a:pPr algn="ctr"/>
                      <a:r>
                        <a:rPr lang="en-US" sz="3200" b="0" dirty="0" smtClean="0"/>
                        <a:t>5278</a:t>
                      </a:r>
                      <a:endParaRPr lang="en-US" sz="3200" b="0" dirty="0"/>
                    </a:p>
                  </a:txBody>
                  <a:tcPr/>
                </a:tc>
              </a:tr>
              <a:tr h="564913">
                <a:tc>
                  <a:txBody>
                    <a:bodyPr/>
                    <a:lstStyle/>
                    <a:p>
                      <a:pPr algn="ctr"/>
                      <a:r>
                        <a:rPr lang="en-US" sz="1800" b="0" dirty="0" smtClean="0"/>
                        <a:t>Total</a:t>
                      </a:r>
                      <a:r>
                        <a:rPr lang="en-US" sz="1800" b="0" baseline="0" dirty="0" smtClean="0"/>
                        <a:t> Residential</a:t>
                      </a:r>
                    </a:p>
                    <a:p>
                      <a:pPr algn="ctr"/>
                      <a:r>
                        <a:rPr lang="en-US" sz="1800" b="0" baseline="0" dirty="0" smtClean="0"/>
                        <a:t>Accounts</a:t>
                      </a:r>
                      <a:endParaRPr lang="en-US" sz="1800" b="0" dirty="0"/>
                    </a:p>
                  </a:txBody>
                  <a:tcPr/>
                </a:tc>
                <a:tc>
                  <a:txBody>
                    <a:bodyPr/>
                    <a:lstStyle/>
                    <a:p>
                      <a:pPr algn="ctr"/>
                      <a:r>
                        <a:rPr lang="en-US" sz="3200" b="0" dirty="0" smtClean="0"/>
                        <a:t>25,518</a:t>
                      </a:r>
                      <a:endParaRPr lang="en-US" sz="3200" b="0" dirty="0"/>
                    </a:p>
                  </a:txBody>
                  <a:tcPr/>
                </a:tc>
                <a:tc>
                  <a:txBody>
                    <a:bodyPr/>
                    <a:lstStyle/>
                    <a:p>
                      <a:pPr algn="ctr"/>
                      <a:r>
                        <a:rPr lang="en-US" sz="3200" b="0" dirty="0" smtClean="0"/>
                        <a:t>25,672</a:t>
                      </a:r>
                      <a:endParaRPr lang="en-US" sz="3200" b="0" dirty="0"/>
                    </a:p>
                  </a:txBody>
                  <a:tcPr/>
                </a:tc>
                <a:tc>
                  <a:txBody>
                    <a:bodyPr/>
                    <a:lstStyle/>
                    <a:p>
                      <a:pPr algn="ctr"/>
                      <a:r>
                        <a:rPr lang="en-US" sz="3200" b="0" dirty="0" smtClean="0"/>
                        <a:t>25,859</a:t>
                      </a:r>
                      <a:endParaRPr lang="en-US" sz="3200" b="0" dirty="0"/>
                    </a:p>
                  </a:txBody>
                  <a:tcPr/>
                </a:tc>
                <a:tc>
                  <a:txBody>
                    <a:bodyPr/>
                    <a:lstStyle/>
                    <a:p>
                      <a:pPr algn="ctr"/>
                      <a:r>
                        <a:rPr lang="en-US" sz="3200" b="0" dirty="0" smtClean="0"/>
                        <a:t>26,198</a:t>
                      </a:r>
                      <a:endParaRPr lang="en-US" sz="3200" b="0" dirty="0"/>
                    </a:p>
                  </a:txBody>
                  <a:tcPr/>
                </a:tc>
              </a:tr>
              <a:tr h="564913">
                <a:tc>
                  <a:txBody>
                    <a:bodyPr/>
                    <a:lstStyle/>
                    <a:p>
                      <a:pPr algn="ctr"/>
                      <a:r>
                        <a:rPr lang="en-US" sz="1800" b="0" dirty="0" smtClean="0"/>
                        <a:t>Percent Receiving</a:t>
                      </a:r>
                      <a:r>
                        <a:rPr lang="en-US" sz="1800" b="0" baseline="0" dirty="0" smtClean="0"/>
                        <a:t> HCLS</a:t>
                      </a:r>
                      <a:endParaRPr lang="en-US" sz="1800" b="0" dirty="0"/>
                    </a:p>
                  </a:txBody>
                  <a:tcPr/>
                </a:tc>
                <a:tc>
                  <a:txBody>
                    <a:bodyPr/>
                    <a:lstStyle/>
                    <a:p>
                      <a:pPr algn="ctr"/>
                      <a:r>
                        <a:rPr lang="en-US" sz="3200" b="0" dirty="0" smtClean="0"/>
                        <a:t>NA</a:t>
                      </a:r>
                      <a:endParaRPr lang="en-US" sz="3200" b="0" dirty="0"/>
                    </a:p>
                  </a:txBody>
                  <a:tcPr/>
                </a:tc>
                <a:tc>
                  <a:txBody>
                    <a:bodyPr/>
                    <a:lstStyle/>
                    <a:p>
                      <a:pPr algn="ctr"/>
                      <a:r>
                        <a:rPr lang="en-US" sz="3200" b="0" dirty="0" smtClean="0"/>
                        <a:t>.14%</a:t>
                      </a:r>
                      <a:endParaRPr lang="en-US" sz="3200" b="0" dirty="0"/>
                    </a:p>
                  </a:txBody>
                  <a:tcPr/>
                </a:tc>
                <a:tc>
                  <a:txBody>
                    <a:bodyPr/>
                    <a:lstStyle/>
                    <a:p>
                      <a:pPr algn="ctr"/>
                      <a:r>
                        <a:rPr lang="en-US" sz="3200" b="0" dirty="0" smtClean="0"/>
                        <a:t>2.0%</a:t>
                      </a:r>
                      <a:endParaRPr lang="en-US" sz="3200" b="0" dirty="0"/>
                    </a:p>
                  </a:txBody>
                  <a:tcPr/>
                </a:tc>
                <a:tc>
                  <a:txBody>
                    <a:bodyPr/>
                    <a:lstStyle/>
                    <a:p>
                      <a:pPr algn="ctr"/>
                      <a:r>
                        <a:rPr lang="en-US" sz="3200" b="0" dirty="0" smtClean="0"/>
                        <a:t>1.7%</a:t>
                      </a:r>
                      <a:endParaRPr lang="en-US" sz="3200" b="0" dirty="0"/>
                    </a:p>
                  </a:txBody>
                  <a:tcPr/>
                </a:tc>
              </a:tr>
              <a:tr h="564913">
                <a:tc>
                  <a:txBody>
                    <a:bodyPr/>
                    <a:lstStyle/>
                    <a:p>
                      <a:pPr algn="ctr"/>
                      <a:r>
                        <a:rPr lang="en-US" sz="1800" b="0" dirty="0" smtClean="0"/>
                        <a:t>Residential</a:t>
                      </a:r>
                      <a:r>
                        <a:rPr lang="en-US" sz="1800" b="0" baseline="0" dirty="0" smtClean="0"/>
                        <a:t> Survey Requests</a:t>
                      </a:r>
                      <a:endParaRPr lang="en-US" sz="1800" b="0" dirty="0"/>
                    </a:p>
                  </a:txBody>
                  <a:tcPr/>
                </a:tc>
                <a:tc>
                  <a:txBody>
                    <a:bodyPr/>
                    <a:lstStyle/>
                    <a:p>
                      <a:pPr algn="ctr"/>
                      <a:r>
                        <a:rPr lang="en-US" sz="3200" b="0" dirty="0" smtClean="0"/>
                        <a:t>238</a:t>
                      </a:r>
                      <a:endParaRPr lang="en-US" sz="3200" b="0" dirty="0"/>
                    </a:p>
                  </a:txBody>
                  <a:tcPr/>
                </a:tc>
                <a:tc>
                  <a:txBody>
                    <a:bodyPr/>
                    <a:lstStyle/>
                    <a:p>
                      <a:pPr algn="ctr"/>
                      <a:r>
                        <a:rPr lang="en-US" sz="3200" b="0" dirty="0" smtClean="0"/>
                        <a:t>263</a:t>
                      </a:r>
                      <a:endParaRPr lang="en-US" sz="3200" b="0" dirty="0"/>
                    </a:p>
                  </a:txBody>
                  <a:tcPr/>
                </a:tc>
                <a:tc>
                  <a:txBody>
                    <a:bodyPr/>
                    <a:lstStyle/>
                    <a:p>
                      <a:pPr algn="ctr"/>
                      <a:r>
                        <a:rPr lang="en-US" sz="3200" b="0" dirty="0" smtClean="0"/>
                        <a:t>850</a:t>
                      </a:r>
                      <a:endParaRPr lang="en-US" sz="3200" b="0" dirty="0"/>
                    </a:p>
                  </a:txBody>
                  <a:tcPr/>
                </a:tc>
                <a:tc>
                  <a:txBody>
                    <a:bodyPr/>
                    <a:lstStyle/>
                    <a:p>
                      <a:pPr algn="ctr"/>
                      <a:r>
                        <a:rPr lang="en-US" sz="3200" b="0" dirty="0" smtClean="0"/>
                        <a:t>490</a:t>
                      </a:r>
                      <a:endParaRPr lang="en-US" sz="3200" b="0"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851648" cy="1828800"/>
          </a:xfrm>
        </p:spPr>
        <p:txBody>
          <a:bodyPr>
            <a:normAutofit fontScale="90000"/>
          </a:bodyPr>
          <a:lstStyle/>
          <a:p>
            <a:pPr algn="ctr"/>
            <a:r>
              <a:rPr lang="en-US" dirty="0" smtClean="0"/>
              <a:t>Results = </a:t>
            </a:r>
            <a:br>
              <a:rPr lang="en-US" dirty="0" smtClean="0"/>
            </a:br>
            <a:r>
              <a:rPr lang="en-US" dirty="0" smtClean="0"/>
              <a:t>Water Use Trends</a:t>
            </a:r>
            <a:r>
              <a:rPr lang="en-US" baseline="0" dirty="0" smtClean="0"/>
              <a:t/>
            </a:r>
            <a:br>
              <a:rPr lang="en-US" baseline="0" dirty="0" smtClean="0"/>
            </a:br>
            <a:endParaRPr lang="en-US" dirty="0"/>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Trends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1786699"/>
            <a:ext cx="8458200" cy="467311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Trends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838200" y="1905000"/>
            <a:ext cx="7391400" cy="3966749"/>
          </a:xfrm>
          <a:prstGeom prst="rect">
            <a:avLst/>
          </a:prstGeom>
          <a:noFill/>
          <a:ln w="9525">
            <a:noFill/>
            <a:miter lim="800000"/>
            <a:headEnd/>
            <a:tailEnd/>
          </a:ln>
        </p:spPr>
      </p:pic>
      <p:sp>
        <p:nvSpPr>
          <p:cNvPr id="12" name="TextBox 11"/>
          <p:cNvSpPr txBox="1"/>
          <p:nvPr/>
        </p:nvSpPr>
        <p:spPr>
          <a:xfrm>
            <a:off x="152400" y="5867400"/>
            <a:ext cx="8991600" cy="1261884"/>
          </a:xfrm>
          <a:prstGeom prst="rect">
            <a:avLst/>
          </a:prstGeom>
          <a:noFill/>
        </p:spPr>
        <p:txBody>
          <a:bodyPr wrap="square" rtlCol="0">
            <a:spAutoFit/>
          </a:bodyPr>
          <a:lstStyle/>
          <a:p>
            <a:r>
              <a:rPr lang="en-US" sz="1500" dirty="0" smtClean="0">
                <a:latin typeface="Arial" pitchFamily="34" charset="0"/>
                <a:cs typeface="Arial" pitchFamily="34" charset="0"/>
              </a:rPr>
              <a:t>Estimated Water Savings (Residential) = 73.96 ac-ft (2011), 1184.2 ac-ft (2012), 2880.77 ac-ft (2013)</a:t>
            </a:r>
          </a:p>
          <a:p>
            <a:pPr algn="ctr"/>
            <a:r>
              <a:rPr lang="en-US" sz="1500" dirty="0" smtClean="0">
                <a:latin typeface="Arial" pitchFamily="34" charset="0"/>
                <a:cs typeface="Arial" pitchFamily="34" charset="0"/>
              </a:rPr>
              <a:t>Total Estimated Water Savings=  4138.93 Ac-ft</a:t>
            </a:r>
          </a:p>
          <a:p>
            <a:pPr algn="ctr"/>
            <a:r>
              <a:rPr lang="en-US" sz="2800" b="1" dirty="0" smtClean="0">
                <a:latin typeface="Arial" pitchFamily="34" charset="0"/>
                <a:cs typeface="Arial" pitchFamily="34" charset="0"/>
              </a:rPr>
              <a:t>1.348 Billion Gallons = 10.3% </a:t>
            </a:r>
          </a:p>
          <a:p>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851648" cy="1828800"/>
          </a:xfrm>
        </p:spPr>
        <p:txBody>
          <a:bodyPr>
            <a:normAutofit fontScale="90000"/>
          </a:bodyPr>
          <a:lstStyle/>
          <a:p>
            <a:pPr algn="ctr"/>
            <a:r>
              <a:rPr lang="en-US" dirty="0" smtClean="0"/>
              <a:t>Lessons Learned and Next Steps</a:t>
            </a:r>
            <a:r>
              <a:rPr lang="en-US" baseline="0" dirty="0" smtClean="0"/>
              <a:t/>
            </a:r>
            <a:br>
              <a:rPr lang="en-US" baseline="0" dirty="0" smtClean="0"/>
            </a:br>
            <a:endParaRPr lang="en-US" dirty="0"/>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and Next Steps</a:t>
            </a:r>
            <a:br>
              <a:rPr lang="en-US" dirty="0" smtClean="0"/>
            </a:br>
            <a:endParaRPr lang="en-US" dirty="0"/>
          </a:p>
        </p:txBody>
      </p:sp>
      <p:sp>
        <p:nvSpPr>
          <p:cNvPr id="3" name="Content Placeholder 2"/>
          <p:cNvSpPr>
            <a:spLocks noGrp="1"/>
          </p:cNvSpPr>
          <p:nvPr>
            <p:ph idx="1"/>
          </p:nvPr>
        </p:nvSpPr>
        <p:spPr>
          <a:xfrm>
            <a:off x="457200" y="1295400"/>
            <a:ext cx="8229600" cy="5410200"/>
          </a:xfrm>
        </p:spPr>
        <p:txBody>
          <a:bodyPr>
            <a:normAutofit/>
          </a:bodyPr>
          <a:lstStyle/>
          <a:p>
            <a:pPr>
              <a:buNone/>
            </a:pPr>
            <a:r>
              <a:rPr lang="en-US" b="1" u="sng" dirty="0" smtClean="0"/>
              <a:t>Lessons Learned</a:t>
            </a:r>
          </a:p>
          <a:p>
            <a:r>
              <a:rPr lang="en-US" b="1" dirty="0" smtClean="0"/>
              <a:t>Indoor Allocation Estimates Too High </a:t>
            </a:r>
            <a:r>
              <a:rPr lang="en-US" dirty="0" smtClean="0"/>
              <a:t>(Homes with less than 4 people)</a:t>
            </a:r>
          </a:p>
          <a:p>
            <a:r>
              <a:rPr lang="en-US" b="1" dirty="0" smtClean="0"/>
              <a:t>Terminology Discrepancies/Mixed Messages </a:t>
            </a:r>
            <a:r>
              <a:rPr lang="en-US" dirty="0" smtClean="0"/>
              <a:t>(Is efficient </a:t>
            </a:r>
            <a:r>
              <a:rPr lang="en-US" u="sng" dirty="0" smtClean="0"/>
              <a:t>really</a:t>
            </a:r>
            <a:r>
              <a:rPr lang="en-US" dirty="0" smtClean="0"/>
              <a:t> efficient?)</a:t>
            </a:r>
          </a:p>
          <a:p>
            <a:r>
              <a:rPr lang="en-US" b="1" dirty="0" smtClean="0"/>
              <a:t>Drought Preparedness </a:t>
            </a:r>
            <a:r>
              <a:rPr lang="en-US" dirty="0" smtClean="0"/>
              <a:t>(Using actual weather to calculate irrigation when water needs are more likely to increase, when 20% reductions are requested)</a:t>
            </a:r>
          </a:p>
          <a:p>
            <a:pPr>
              <a:buNone/>
            </a:pPr>
            <a:r>
              <a:rPr lang="en-US" b="1" u="sng" dirty="0" smtClean="0"/>
              <a:t>Next Steps</a:t>
            </a:r>
          </a:p>
          <a:p>
            <a:r>
              <a:rPr lang="en-US" b="1" dirty="0" smtClean="0"/>
              <a:t>Expand Coverage </a:t>
            </a:r>
            <a:r>
              <a:rPr lang="en-US" dirty="0" smtClean="0"/>
              <a:t>(Additional customer classes)</a:t>
            </a:r>
          </a:p>
          <a:p>
            <a:r>
              <a:rPr lang="en-US" b="1" dirty="0" smtClean="0"/>
              <a:t>Increase Contact </a:t>
            </a:r>
            <a:r>
              <a:rPr lang="en-US" dirty="0" smtClean="0"/>
              <a:t>(Dedicated irrigation customers)</a:t>
            </a:r>
          </a:p>
          <a:p>
            <a:r>
              <a:rPr lang="en-US" b="1" dirty="0" smtClean="0"/>
              <a:t>Continued Education </a:t>
            </a:r>
            <a:r>
              <a:rPr lang="en-US" dirty="0" smtClean="0"/>
              <a:t>(Consumers want more info)</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6" name="Picture 5" descr="VWCLogoWTypeNew"/>
          <p:cNvPicPr>
            <a:picLocks noChangeAspect="1" noChangeArrowheads="1"/>
          </p:cNvPicPr>
          <p:nvPr/>
        </p:nvPicPr>
        <p:blipFill>
          <a:blip r:embed="rId2" cstate="print"/>
          <a:srcRect/>
          <a:stretch>
            <a:fillRect/>
          </a:stretch>
        </p:blipFill>
        <p:spPr bwMode="auto">
          <a:xfrm>
            <a:off x="3962400" y="4953000"/>
            <a:ext cx="1447800" cy="1447800"/>
          </a:xfrm>
          <a:prstGeom prst="rect">
            <a:avLst/>
          </a:prstGeom>
          <a:noFill/>
          <a:ln w="9525">
            <a:noFill/>
            <a:miter lim="800000"/>
            <a:headEnd/>
            <a:tailEnd/>
          </a:ln>
        </p:spPr>
      </p:pic>
      <p:sp>
        <p:nvSpPr>
          <p:cNvPr id="8" name="TextBox 7"/>
          <p:cNvSpPr txBox="1"/>
          <p:nvPr/>
        </p:nvSpPr>
        <p:spPr>
          <a:xfrm>
            <a:off x="2667000" y="1981200"/>
            <a:ext cx="3733800" cy="1477328"/>
          </a:xfrm>
          <a:prstGeom prst="rect">
            <a:avLst/>
          </a:prstGeom>
          <a:noFill/>
        </p:spPr>
        <p:txBody>
          <a:bodyPr wrap="square" rtlCol="0">
            <a:spAutoFit/>
          </a:bodyPr>
          <a:lstStyle/>
          <a:p>
            <a:pPr algn="ctr"/>
            <a:r>
              <a:rPr lang="en-US" dirty="0" smtClean="0"/>
              <a:t>Matthew S. Dickens</a:t>
            </a:r>
          </a:p>
          <a:p>
            <a:pPr algn="ctr"/>
            <a:r>
              <a:rPr lang="en-US" dirty="0" smtClean="0"/>
              <a:t>Resource Conservation Manager</a:t>
            </a:r>
          </a:p>
          <a:p>
            <a:pPr algn="ctr"/>
            <a:r>
              <a:rPr lang="en-US" dirty="0" smtClean="0"/>
              <a:t>Valencia Water Company</a:t>
            </a:r>
          </a:p>
          <a:p>
            <a:pPr algn="ctr"/>
            <a:r>
              <a:rPr lang="en-US" dirty="0" smtClean="0"/>
              <a:t>661-295-6543</a:t>
            </a:r>
          </a:p>
          <a:p>
            <a:pPr algn="ctr"/>
            <a:r>
              <a:rPr lang="en-US" dirty="0" smtClean="0"/>
              <a:t>mdickens@valenciawater.com</a:t>
            </a:r>
            <a:endParaRPr lang="en-US" dirty="0"/>
          </a:p>
        </p:txBody>
      </p:sp>
      <p:sp>
        <p:nvSpPr>
          <p:cNvPr id="10" name="Title 1"/>
          <p:cNvSpPr txBox="1">
            <a:spLocks/>
          </p:cNvSpPr>
          <p:nvPr/>
        </p:nvSpPr>
        <p:spPr>
          <a:xfrm>
            <a:off x="609600" y="3657600"/>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effectLst/>
                <a:uLnTx/>
                <a:uFillTx/>
                <a:latin typeface="Brush Script MT" pitchFamily="66" charset="0"/>
                <a:ea typeface="+mj-ea"/>
                <a:cs typeface="+mj-cs"/>
              </a:rPr>
              <a:t>Thank You!!!</a:t>
            </a:r>
            <a:endParaRPr kumimoji="0" lang="en-US" sz="5000" b="1" i="0" u="none" strike="noStrike" kern="1200" cap="none" spc="0" normalizeH="0" baseline="0" noProof="0" dirty="0">
              <a:ln>
                <a:noFill/>
              </a:ln>
              <a:effectLst/>
              <a:uLnTx/>
              <a:uFillTx/>
              <a:latin typeface="Brush Script MT" pitchFamily="66"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Valencia Water Company</a:t>
            </a:r>
            <a:endParaRPr lang="en-US" dirty="0"/>
          </a:p>
        </p:txBody>
      </p:sp>
      <p:sp>
        <p:nvSpPr>
          <p:cNvPr id="3" name="Content Placeholder 2"/>
          <p:cNvSpPr>
            <a:spLocks noGrp="1"/>
          </p:cNvSpPr>
          <p:nvPr>
            <p:ph idx="1"/>
          </p:nvPr>
        </p:nvSpPr>
        <p:spPr/>
        <p:txBody>
          <a:bodyPr>
            <a:normAutofit/>
          </a:bodyPr>
          <a:lstStyle/>
          <a:p>
            <a:r>
              <a:rPr lang="en-US" b="1" dirty="0" smtClean="0"/>
              <a:t>Investor Owned Utility </a:t>
            </a:r>
            <a:endParaRPr lang="en-US" dirty="0" smtClean="0"/>
          </a:p>
          <a:p>
            <a:r>
              <a:rPr lang="en-US" b="1" dirty="0" smtClean="0"/>
              <a:t>Location – </a:t>
            </a:r>
            <a:r>
              <a:rPr lang="en-US" dirty="0" smtClean="0"/>
              <a:t>Northern Los Angeles County</a:t>
            </a:r>
            <a:endParaRPr lang="en-US" b="1" dirty="0" smtClean="0"/>
          </a:p>
          <a:p>
            <a:r>
              <a:rPr lang="en-US" b="1" dirty="0" smtClean="0"/>
              <a:t>Population</a:t>
            </a:r>
            <a:r>
              <a:rPr lang="en-US" dirty="0" smtClean="0"/>
              <a:t> – Approximately 117,000</a:t>
            </a:r>
          </a:p>
          <a:p>
            <a:r>
              <a:rPr lang="en-US" b="1" dirty="0" smtClean="0"/>
              <a:t>Annual Sales </a:t>
            </a:r>
            <a:r>
              <a:rPr lang="en-US" dirty="0" smtClean="0"/>
              <a:t>– 9.7 Billion Gallons</a:t>
            </a:r>
          </a:p>
          <a:p>
            <a:r>
              <a:rPr lang="en-US" b="1" dirty="0" smtClean="0"/>
              <a:t>Memberships Include</a:t>
            </a:r>
            <a:r>
              <a:rPr lang="en-US" dirty="0" smtClean="0"/>
              <a:t> – WaterSense Promotional Partner, Alliance for Water Efficiency, California Urban Water Conservation Council</a:t>
            </a:r>
          </a:p>
          <a:p>
            <a:endParaRPr lang="en-US" dirty="0" smtClean="0"/>
          </a:p>
          <a:p>
            <a:endParaRPr lang="en-US" dirty="0" smtClean="0"/>
          </a:p>
          <a:p>
            <a:endParaRPr lang="en-US" dirty="0" smtClean="0"/>
          </a:p>
        </p:txBody>
      </p:sp>
      <p:pic>
        <p:nvPicPr>
          <p:cNvPr id="4" name="Picture 3" descr="VWCLogoWTypeNew"/>
          <p:cNvPicPr>
            <a:picLocks noChangeAspect="1" noChangeArrowheads="1"/>
          </p:cNvPicPr>
          <p:nvPr/>
        </p:nvPicPr>
        <p:blipFill>
          <a:blip r:embed="rId2" cstate="print"/>
          <a:srcRect/>
          <a:stretch>
            <a:fillRect/>
          </a:stretch>
        </p:blipFill>
        <p:spPr bwMode="auto">
          <a:xfrm>
            <a:off x="7848600" y="5715000"/>
            <a:ext cx="990600" cy="990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5638800"/>
            <a:ext cx="1600200" cy="105453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743200" y="5715000"/>
            <a:ext cx="1962150" cy="8763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715000" y="5562600"/>
            <a:ext cx="790575" cy="11144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76600"/>
            <a:ext cx="7851648" cy="1828800"/>
          </a:xfrm>
        </p:spPr>
        <p:txBody>
          <a:bodyPr>
            <a:normAutofit fontScale="90000"/>
          </a:bodyPr>
          <a:lstStyle/>
          <a:p>
            <a:pPr algn="ctr"/>
            <a:r>
              <a:rPr lang="en-US" dirty="0" smtClean="0"/>
              <a:t>About the Water Smart Allocation and Tiered Rates Program</a:t>
            </a:r>
            <a:r>
              <a:rPr lang="en-US" baseline="0" dirty="0" smtClean="0"/>
              <a:t/>
            </a:r>
            <a:br>
              <a:rPr lang="en-US" baseline="0" dirty="0" smtClean="0"/>
            </a:br>
            <a:endParaRPr lang="en-US" dirty="0"/>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924800" cy="1143000"/>
          </a:xfrm>
        </p:spPr>
        <p:txBody>
          <a:bodyPr>
            <a:normAutofit fontScale="90000"/>
          </a:bodyPr>
          <a:lstStyle/>
          <a:p>
            <a:r>
              <a:rPr lang="en-US" dirty="0" smtClean="0"/>
              <a:t>Conservation Rate Design Implementation Plan</a:t>
            </a:r>
            <a:endParaRPr lang="en-US" dirty="0"/>
          </a:p>
        </p:txBody>
      </p:sp>
      <p:sp>
        <p:nvSpPr>
          <p:cNvPr id="3" name="Content Placeholder 2"/>
          <p:cNvSpPr>
            <a:spLocks noGrp="1"/>
          </p:cNvSpPr>
          <p:nvPr>
            <p:ph idx="1"/>
          </p:nvPr>
        </p:nvSpPr>
        <p:spPr>
          <a:xfrm>
            <a:off x="457200" y="2209800"/>
            <a:ext cx="8229600" cy="4389120"/>
          </a:xfrm>
        </p:spPr>
        <p:txBody>
          <a:bodyPr/>
          <a:lstStyle/>
          <a:p>
            <a:r>
              <a:rPr lang="en-US" b="1" dirty="0" smtClean="0"/>
              <a:t>Phase I – 2011 Residential</a:t>
            </a:r>
          </a:p>
          <a:p>
            <a:r>
              <a:rPr lang="en-US" b="1" u="sng" dirty="0" smtClean="0"/>
              <a:t>Phase II – 2012 Dedicated Irrigation Meters</a:t>
            </a:r>
          </a:p>
          <a:p>
            <a:r>
              <a:rPr lang="en-US" dirty="0" smtClean="0"/>
              <a:t>Phase III – 2016 Multi-Family Residential and Public Authority</a:t>
            </a:r>
          </a:p>
          <a:p>
            <a:r>
              <a:rPr lang="en-US" dirty="0" smtClean="0"/>
              <a:t>Phase IV – 20?? Commercial/Industrial/Institutional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4953000"/>
            <a:ext cx="1875029" cy="14382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0" y="4953000"/>
            <a:ext cx="1905000" cy="1425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343400" y="4953000"/>
            <a:ext cx="2057400" cy="143123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629400" y="4953000"/>
            <a:ext cx="2080718" cy="1447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400" dirty="0" smtClean="0"/>
              <a:t>Goals for Conservation Rate Design</a:t>
            </a:r>
            <a:endParaRPr lang="en-US" sz="4400" dirty="0"/>
          </a:p>
        </p:txBody>
      </p:sp>
      <p:sp>
        <p:nvSpPr>
          <p:cNvPr id="3" name="Content Placeholder 2"/>
          <p:cNvSpPr>
            <a:spLocks noGrp="1"/>
          </p:cNvSpPr>
          <p:nvPr>
            <p:ph idx="1"/>
          </p:nvPr>
        </p:nvSpPr>
        <p:spPr>
          <a:xfrm>
            <a:off x="457200" y="1981200"/>
            <a:ext cx="8229600" cy="4389120"/>
          </a:xfrm>
        </p:spPr>
        <p:txBody>
          <a:bodyPr/>
          <a:lstStyle/>
          <a:p>
            <a:r>
              <a:rPr lang="en-US" dirty="0" smtClean="0"/>
              <a:t>Achieves Revenue</a:t>
            </a:r>
            <a:r>
              <a:rPr lang="en-US" baseline="0" dirty="0" smtClean="0"/>
              <a:t> Neutrality</a:t>
            </a:r>
          </a:p>
          <a:p>
            <a:r>
              <a:rPr lang="en-US" baseline="0" dirty="0" smtClean="0"/>
              <a:t>Is Consistent with “Cost of Service” Principles</a:t>
            </a:r>
          </a:p>
          <a:p>
            <a:r>
              <a:rPr lang="en-US" baseline="0" dirty="0" smtClean="0"/>
              <a:t>Stimulates Water Conservation</a:t>
            </a:r>
          </a:p>
          <a:p>
            <a:r>
              <a:rPr lang="en-US" baseline="0" dirty="0" smtClean="0"/>
              <a:t>Increases Consumer Education</a:t>
            </a:r>
          </a:p>
          <a:p>
            <a:r>
              <a:rPr lang="en-US" baseline="0" dirty="0" smtClean="0"/>
              <a:t>Avoids Rate Shock</a:t>
            </a:r>
          </a:p>
          <a:p>
            <a:r>
              <a:rPr lang="en-US" dirty="0" smtClean="0"/>
              <a:t>Is Socially Acceptable</a:t>
            </a:r>
            <a:endParaRPr lang="en-US" dirty="0"/>
          </a:p>
        </p:txBody>
      </p:sp>
      <p:pic>
        <p:nvPicPr>
          <p:cNvPr id="4" name="Picture 5" descr="vw_watersmart"/>
          <p:cNvPicPr>
            <a:picLocks noChangeAspect="1" noChangeArrowheads="1"/>
          </p:cNvPicPr>
          <p:nvPr/>
        </p:nvPicPr>
        <p:blipFill>
          <a:blip r:embed="rId2" cstate="print"/>
          <a:srcRect/>
          <a:stretch>
            <a:fillRect/>
          </a:stretch>
        </p:blipFill>
        <p:spPr bwMode="auto">
          <a:xfrm>
            <a:off x="381000" y="5321149"/>
            <a:ext cx="1752600" cy="1277504"/>
          </a:xfrm>
          <a:prstGeom prst="rect">
            <a:avLst/>
          </a:prstGeom>
          <a:noFill/>
        </p:spPr>
      </p:pic>
      <p:pic>
        <p:nvPicPr>
          <p:cNvPr id="5" name="Picture 4" descr="VWCLogoWTypeNew"/>
          <p:cNvPicPr>
            <a:picLocks noChangeAspect="1" noChangeArrowheads="1"/>
          </p:cNvPicPr>
          <p:nvPr/>
        </p:nvPicPr>
        <p:blipFill>
          <a:blip r:embed="rId3" cstate="print"/>
          <a:srcRect/>
          <a:stretch>
            <a:fillRect/>
          </a:stretch>
        </p:blipFill>
        <p:spPr bwMode="auto">
          <a:xfrm>
            <a:off x="7467600" y="5257800"/>
            <a:ext cx="1447800" cy="1447800"/>
          </a:xfrm>
          <a:prstGeom prst="rect">
            <a:avLst/>
          </a:prstGeom>
          <a:noFill/>
          <a:ln w="9525">
            <a:noFill/>
            <a:miter lim="800000"/>
            <a:headEnd/>
            <a:tailEnd/>
          </a:ln>
        </p:spPr>
      </p:pic>
      <p:pic>
        <p:nvPicPr>
          <p:cNvPr id="10242" name="Picture 2" descr="C:\Program Files\Microsoft Office\MEDIA\CAGCAT10\j0300840.wmf"/>
          <p:cNvPicPr>
            <a:picLocks noChangeAspect="1" noChangeArrowheads="1"/>
          </p:cNvPicPr>
          <p:nvPr/>
        </p:nvPicPr>
        <p:blipFill>
          <a:blip r:embed="rId4" cstate="print"/>
          <a:srcRect/>
          <a:stretch>
            <a:fillRect/>
          </a:stretch>
        </p:blipFill>
        <p:spPr bwMode="auto">
          <a:xfrm>
            <a:off x="3810000" y="4876800"/>
            <a:ext cx="1815084" cy="15288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8229600" cy="1143000"/>
          </a:xfrm>
        </p:spPr>
        <p:txBody>
          <a:bodyPr/>
          <a:lstStyle/>
          <a:p>
            <a:r>
              <a:rPr lang="en-US" dirty="0" smtClean="0"/>
              <a:t>Defining “Water Allocations”</a:t>
            </a:r>
            <a:endParaRPr lang="en-US" dirty="0"/>
          </a:p>
        </p:txBody>
      </p:sp>
      <p:sp>
        <p:nvSpPr>
          <p:cNvPr id="4" name="TextBox 3"/>
          <p:cNvSpPr txBox="1"/>
          <p:nvPr/>
        </p:nvSpPr>
        <p:spPr>
          <a:xfrm>
            <a:off x="304800" y="1371600"/>
            <a:ext cx="88392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Often to referred to as “Water Budgets”, </a:t>
            </a:r>
            <a:r>
              <a:rPr lang="en-US" sz="1600" dirty="0" err="1" smtClean="0">
                <a:latin typeface="Arial" pitchFamily="34" charset="0"/>
                <a:cs typeface="Arial" pitchFamily="34" charset="0"/>
              </a:rPr>
              <a:t>Water</a:t>
            </a:r>
            <a:r>
              <a:rPr lang="en-US" sz="1600" b="1" dirty="0" err="1" smtClean="0">
                <a:latin typeface="Arial" pitchFamily="34" charset="0"/>
                <a:cs typeface="Arial" pitchFamily="34" charset="0"/>
              </a:rPr>
              <a:t>SMART</a:t>
            </a:r>
            <a:r>
              <a:rPr lang="en-US" sz="1600" dirty="0" smtClean="0">
                <a:latin typeface="Arial" pitchFamily="34" charset="0"/>
                <a:cs typeface="Arial" pitchFamily="34" charset="0"/>
              </a:rPr>
              <a:t> Allocations identify and establish water use baselines for customers using customized and site specific water use assessments.</a:t>
            </a:r>
          </a:p>
        </p:txBody>
      </p:sp>
      <p:grpSp>
        <p:nvGrpSpPr>
          <p:cNvPr id="2" name="Group 6"/>
          <p:cNvGrpSpPr/>
          <p:nvPr/>
        </p:nvGrpSpPr>
        <p:grpSpPr>
          <a:xfrm>
            <a:off x="457200" y="2286000"/>
            <a:ext cx="609600" cy="609600"/>
            <a:chOff x="228600" y="2590800"/>
            <a:chExt cx="762000" cy="762000"/>
          </a:xfrm>
        </p:grpSpPr>
        <p:sp>
          <p:nvSpPr>
            <p:cNvPr id="5" name="Oval 4"/>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2743200"/>
              <a:ext cx="609600" cy="584775"/>
            </a:xfrm>
            <a:prstGeom prst="rect">
              <a:avLst/>
            </a:prstGeom>
            <a:noFill/>
          </p:spPr>
          <p:txBody>
            <a:bodyPr wrap="square" rtlCol="0">
              <a:spAutoFit/>
            </a:bodyPr>
            <a:lstStyle/>
            <a:p>
              <a:pPr algn="ctr"/>
              <a:r>
                <a:rPr lang="en-US" sz="2400" dirty="0" smtClean="0"/>
                <a:t>1</a:t>
              </a:r>
              <a:endParaRPr lang="en-US" sz="2400" dirty="0"/>
            </a:p>
          </p:txBody>
        </p:sp>
      </p:grpSp>
      <p:grpSp>
        <p:nvGrpSpPr>
          <p:cNvPr id="7" name="Group 7"/>
          <p:cNvGrpSpPr/>
          <p:nvPr/>
        </p:nvGrpSpPr>
        <p:grpSpPr>
          <a:xfrm>
            <a:off x="381000" y="3048000"/>
            <a:ext cx="838200" cy="838200"/>
            <a:chOff x="228600" y="2590800"/>
            <a:chExt cx="762000" cy="762000"/>
          </a:xfrm>
        </p:grpSpPr>
        <p:sp>
          <p:nvSpPr>
            <p:cNvPr id="9" name="Oval 8"/>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743200"/>
              <a:ext cx="762000" cy="584775"/>
            </a:xfrm>
            <a:prstGeom prst="rect">
              <a:avLst/>
            </a:prstGeom>
            <a:noFill/>
          </p:spPr>
          <p:txBody>
            <a:bodyPr wrap="square" rtlCol="0">
              <a:spAutoFit/>
            </a:bodyPr>
            <a:lstStyle/>
            <a:p>
              <a:pPr algn="ctr"/>
              <a:r>
                <a:rPr lang="en-US" sz="3200" dirty="0" smtClean="0"/>
                <a:t>2</a:t>
              </a:r>
              <a:endParaRPr lang="en-US" sz="3200" dirty="0"/>
            </a:p>
          </p:txBody>
        </p:sp>
      </p:grpSp>
      <p:grpSp>
        <p:nvGrpSpPr>
          <p:cNvPr id="8" name="Group 10"/>
          <p:cNvGrpSpPr/>
          <p:nvPr/>
        </p:nvGrpSpPr>
        <p:grpSpPr>
          <a:xfrm>
            <a:off x="304800" y="4038600"/>
            <a:ext cx="990600" cy="1066800"/>
            <a:chOff x="228600" y="2590800"/>
            <a:chExt cx="762000" cy="762000"/>
          </a:xfrm>
        </p:grpSpPr>
        <p:sp>
          <p:nvSpPr>
            <p:cNvPr id="12" name="Oval 11"/>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7215" y="2754086"/>
              <a:ext cx="609600" cy="505633"/>
            </a:xfrm>
            <a:prstGeom prst="rect">
              <a:avLst/>
            </a:prstGeom>
            <a:noFill/>
          </p:spPr>
          <p:txBody>
            <a:bodyPr wrap="square" rtlCol="0">
              <a:spAutoFit/>
            </a:bodyPr>
            <a:lstStyle/>
            <a:p>
              <a:pPr algn="ctr"/>
              <a:r>
                <a:rPr lang="en-US" sz="4000" dirty="0" smtClean="0"/>
                <a:t>3</a:t>
              </a:r>
              <a:endParaRPr lang="en-US" sz="4000" dirty="0"/>
            </a:p>
          </p:txBody>
        </p:sp>
      </p:grpSp>
      <p:sp>
        <p:nvSpPr>
          <p:cNvPr id="14" name="TextBox 13"/>
          <p:cNvSpPr txBox="1"/>
          <p:nvPr/>
        </p:nvSpPr>
        <p:spPr>
          <a:xfrm>
            <a:off x="1219200" y="2209800"/>
            <a:ext cx="6553200" cy="800219"/>
          </a:xfrm>
          <a:prstGeom prst="rect">
            <a:avLst/>
          </a:prstGeom>
          <a:noFill/>
        </p:spPr>
        <p:txBody>
          <a:bodyPr wrap="square" rtlCol="0">
            <a:spAutoFit/>
          </a:bodyPr>
          <a:lstStyle/>
          <a:p>
            <a:r>
              <a:rPr lang="en-US" b="1" dirty="0" smtClean="0"/>
              <a:t>Indoor Allocation </a:t>
            </a:r>
            <a:r>
              <a:rPr lang="en-US" dirty="0" smtClean="0"/>
              <a:t>– </a:t>
            </a:r>
            <a:r>
              <a:rPr lang="en-US" sz="1400" dirty="0" smtClean="0"/>
              <a:t>Based on 55 gallons per person per day for 4 people for a given billing period (Variances available for additional persons).</a:t>
            </a:r>
            <a:endParaRPr lang="en-US" sz="1400" dirty="0"/>
          </a:p>
        </p:txBody>
      </p:sp>
      <p:sp>
        <p:nvSpPr>
          <p:cNvPr id="15" name="TextBox 14"/>
          <p:cNvSpPr txBox="1"/>
          <p:nvPr/>
        </p:nvSpPr>
        <p:spPr>
          <a:xfrm>
            <a:off x="1295400" y="3048000"/>
            <a:ext cx="6934200" cy="1015663"/>
          </a:xfrm>
          <a:prstGeom prst="rect">
            <a:avLst/>
          </a:prstGeom>
          <a:noFill/>
        </p:spPr>
        <p:txBody>
          <a:bodyPr wrap="square" rtlCol="0">
            <a:spAutoFit/>
          </a:bodyPr>
          <a:lstStyle/>
          <a:p>
            <a:r>
              <a:rPr lang="en-US" b="1" dirty="0" smtClean="0"/>
              <a:t>Outdoor Allocation </a:t>
            </a:r>
            <a:r>
              <a:rPr lang="en-US" dirty="0" smtClean="0"/>
              <a:t>– </a:t>
            </a:r>
            <a:r>
              <a:rPr lang="en-US" sz="1400" dirty="0" smtClean="0"/>
              <a:t>Uses publicly available aerial imagery and GIS software to measure each residential customer’s landscaped area and includes varying monthly Evapotransporation needs required to keep plants happy and healthy (ET from Santa Clarita Valley CIMIS Station 204).</a:t>
            </a:r>
            <a:endParaRPr lang="en-US" sz="1400" dirty="0"/>
          </a:p>
        </p:txBody>
      </p:sp>
      <p:sp>
        <p:nvSpPr>
          <p:cNvPr id="16" name="TextBox 15"/>
          <p:cNvSpPr txBox="1"/>
          <p:nvPr/>
        </p:nvSpPr>
        <p:spPr>
          <a:xfrm>
            <a:off x="1219200" y="3962400"/>
            <a:ext cx="6629400" cy="369332"/>
          </a:xfrm>
          <a:prstGeom prst="rect">
            <a:avLst/>
          </a:prstGeom>
          <a:noFill/>
        </p:spPr>
        <p:txBody>
          <a:bodyPr wrap="square" rtlCol="0">
            <a:spAutoFit/>
          </a:bodyPr>
          <a:lstStyle/>
          <a:p>
            <a:r>
              <a:rPr lang="en-US" dirty="0" smtClean="0"/>
              <a:t> </a:t>
            </a:r>
            <a:endParaRPr lang="en-US" sz="1400" dirty="0"/>
          </a:p>
        </p:txBody>
      </p:sp>
      <p:grpSp>
        <p:nvGrpSpPr>
          <p:cNvPr id="11" name="Group 19"/>
          <p:cNvGrpSpPr/>
          <p:nvPr/>
        </p:nvGrpSpPr>
        <p:grpSpPr>
          <a:xfrm>
            <a:off x="228600" y="5257800"/>
            <a:ext cx="1219200" cy="1371600"/>
            <a:chOff x="228600" y="2590800"/>
            <a:chExt cx="762000" cy="762000"/>
          </a:xfrm>
        </p:grpSpPr>
        <p:sp>
          <p:nvSpPr>
            <p:cNvPr id="21" name="Oval 20"/>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04800" y="2743200"/>
              <a:ext cx="609600" cy="519373"/>
            </a:xfrm>
            <a:prstGeom prst="rect">
              <a:avLst/>
            </a:prstGeom>
            <a:noFill/>
          </p:spPr>
          <p:txBody>
            <a:bodyPr wrap="square" rtlCol="0">
              <a:spAutoFit/>
            </a:bodyPr>
            <a:lstStyle/>
            <a:p>
              <a:pPr algn="ctr"/>
              <a:r>
                <a:rPr lang="en-US" sz="4800" dirty="0" smtClean="0"/>
                <a:t>4</a:t>
              </a:r>
              <a:endParaRPr lang="en-US" sz="4800" dirty="0"/>
            </a:p>
          </p:txBody>
        </p:sp>
      </p:grpSp>
      <p:sp>
        <p:nvSpPr>
          <p:cNvPr id="26" name="TextBox 25"/>
          <p:cNvSpPr txBox="1"/>
          <p:nvPr/>
        </p:nvSpPr>
        <p:spPr>
          <a:xfrm>
            <a:off x="1524000" y="5181600"/>
            <a:ext cx="7543800" cy="1015663"/>
          </a:xfrm>
          <a:prstGeom prst="rect">
            <a:avLst/>
          </a:prstGeom>
          <a:noFill/>
        </p:spPr>
        <p:txBody>
          <a:bodyPr wrap="square" rtlCol="0">
            <a:spAutoFit/>
          </a:bodyPr>
          <a:lstStyle/>
          <a:p>
            <a:r>
              <a:rPr lang="en-US" b="1" dirty="0" smtClean="0"/>
              <a:t>Conservation Choices </a:t>
            </a:r>
            <a:r>
              <a:rPr lang="en-US" dirty="0" smtClean="0"/>
              <a:t>– </a:t>
            </a:r>
            <a:r>
              <a:rPr lang="en-US" sz="1400" dirty="0" smtClean="0"/>
              <a:t>Customers who find themselves in the “Inefficient, Excessive, or Wasteful” ranges can reduce their water use, and water costs, by taking a few simple steps to bring water use down or through participating in one of Valencia Water Company’s Conservation Programs.</a:t>
            </a:r>
            <a:endParaRPr lang="en-US" sz="1400" dirty="0"/>
          </a:p>
        </p:txBody>
      </p:sp>
      <p:sp>
        <p:nvSpPr>
          <p:cNvPr id="27" name="TextBox 26"/>
          <p:cNvSpPr txBox="1"/>
          <p:nvPr/>
        </p:nvSpPr>
        <p:spPr>
          <a:xfrm>
            <a:off x="1371600" y="4114800"/>
            <a:ext cx="7467600" cy="1015663"/>
          </a:xfrm>
          <a:prstGeom prst="rect">
            <a:avLst/>
          </a:prstGeom>
          <a:noFill/>
        </p:spPr>
        <p:txBody>
          <a:bodyPr wrap="square" rtlCol="0">
            <a:spAutoFit/>
          </a:bodyPr>
          <a:lstStyle/>
          <a:p>
            <a:r>
              <a:rPr lang="en-US" b="1" dirty="0" smtClean="0"/>
              <a:t>Tiered Rates </a:t>
            </a:r>
            <a:r>
              <a:rPr lang="en-US" dirty="0" smtClean="0"/>
              <a:t>– </a:t>
            </a:r>
            <a:r>
              <a:rPr lang="en-US" sz="1400" dirty="0" smtClean="0"/>
              <a:t>Once the allocation has been established, the </a:t>
            </a:r>
            <a:r>
              <a:rPr lang="en-US" sz="1400" dirty="0" err="1" smtClean="0"/>
              <a:t>WaterSMART</a:t>
            </a:r>
            <a:r>
              <a:rPr lang="en-US" sz="1400" b="1" dirty="0" smtClean="0"/>
              <a:t> </a:t>
            </a:r>
            <a:r>
              <a:rPr lang="en-US" sz="1400" dirty="0" smtClean="0"/>
              <a:t>Program uses tiered rates to reward and encourage water use efficiency by providing increasing economic price signals to discourage the inefficient, excessive, and wasteful use of water.</a:t>
            </a:r>
          </a:p>
          <a:p>
            <a:endParaRPr lang="en-US" sz="1400" dirty="0"/>
          </a:p>
        </p:txBody>
      </p:sp>
      <p:sp>
        <p:nvSpPr>
          <p:cNvPr id="28" name="TextBox 27"/>
          <p:cNvSpPr txBox="1"/>
          <p:nvPr/>
        </p:nvSpPr>
        <p:spPr>
          <a:xfrm>
            <a:off x="2286000" y="1828800"/>
            <a:ext cx="4267200" cy="381000"/>
          </a:xfrm>
          <a:prstGeom prst="rect">
            <a:avLst/>
          </a:prstGeom>
          <a:noFill/>
        </p:spPr>
        <p:txBody>
          <a:bodyPr wrap="square" rtlCol="0">
            <a:spAutoFit/>
          </a:bodyPr>
          <a:lstStyle/>
          <a:p>
            <a:pPr algn="ctr"/>
            <a:r>
              <a:rPr lang="en-US" dirty="0" smtClean="0"/>
              <a:t>~ </a:t>
            </a:r>
            <a:r>
              <a:rPr lang="en-US" b="1" dirty="0" smtClean="0"/>
              <a:t>Components Include </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76600"/>
            <a:ext cx="7851648" cy="1828800"/>
          </a:xfrm>
        </p:spPr>
        <p:txBody>
          <a:bodyPr>
            <a:normAutofit fontScale="90000"/>
          </a:bodyPr>
          <a:lstStyle/>
          <a:p>
            <a:pPr algn="ctr"/>
            <a:r>
              <a:rPr lang="en-US" dirty="0" smtClean="0"/>
              <a:t>Conservation Rate Design and Implementation for Multiple </a:t>
            </a:r>
            <a:r>
              <a:rPr lang="en-US" smtClean="0"/>
              <a:t>Customer </a:t>
            </a:r>
            <a:r>
              <a:rPr lang="en-US" baseline="0" dirty="0" smtClean="0"/>
              <a:t/>
            </a:r>
            <a:br>
              <a:rPr lang="en-US" baseline="0" dirty="0" smtClean="0"/>
            </a:br>
            <a:endParaRPr lang="en-US" dirty="0"/>
          </a:p>
        </p:txBody>
      </p:sp>
      <p:pic>
        <p:nvPicPr>
          <p:cNvPr id="7" name="Picture 6" descr="VWCLogoWTypeNew"/>
          <p:cNvPicPr>
            <a:picLocks noChangeAspect="1" noChangeArrowheads="1"/>
          </p:cNvPicPr>
          <p:nvPr/>
        </p:nvPicPr>
        <p:blipFill>
          <a:blip r:embed="rId3" cstate="print"/>
          <a:srcRect/>
          <a:stretch>
            <a:fillRect/>
          </a:stretch>
        </p:blipFill>
        <p:spPr bwMode="auto">
          <a:xfrm>
            <a:off x="39624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pPr algn="ctr"/>
            <a:r>
              <a:rPr lang="en-US" dirty="0" smtClean="0"/>
              <a:t>Phase I – </a:t>
            </a:r>
            <a:r>
              <a:rPr lang="en-US" dirty="0" err="1" smtClean="0"/>
              <a:t>Water</a:t>
            </a:r>
            <a:r>
              <a:rPr lang="en-US" b="1" dirty="0" err="1" smtClean="0"/>
              <a:t>SMART</a:t>
            </a:r>
            <a:r>
              <a:rPr lang="en-US" dirty="0" smtClean="0"/>
              <a:t> for Residential Customers</a:t>
            </a:r>
            <a:endParaRPr lang="en-US" dirty="0"/>
          </a:p>
        </p:txBody>
      </p:sp>
      <p:pic>
        <p:nvPicPr>
          <p:cNvPr id="4" name="Picture 5" descr="vw_watersmart"/>
          <p:cNvPicPr>
            <a:picLocks noChangeAspect="1" noChangeArrowheads="1"/>
          </p:cNvPicPr>
          <p:nvPr/>
        </p:nvPicPr>
        <p:blipFill>
          <a:blip r:embed="rId2" cstate="print"/>
          <a:srcRect/>
          <a:stretch>
            <a:fillRect/>
          </a:stretch>
        </p:blipFill>
        <p:spPr bwMode="auto">
          <a:xfrm>
            <a:off x="3505199" y="4495800"/>
            <a:ext cx="2299843" cy="1676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16083</TotalTime>
  <Words>779</Words>
  <Application>Microsoft Office PowerPoint</Application>
  <PresentationFormat>On-screen Show (4:3)</PresentationFormat>
  <Paragraphs>211</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Brush Script MT</vt:lpstr>
      <vt:lpstr>Calibri</vt:lpstr>
      <vt:lpstr>Constantia</vt:lpstr>
      <vt:lpstr>Wingdings 2</vt:lpstr>
      <vt:lpstr>Flow</vt:lpstr>
      <vt:lpstr>Results are In: Water Smart Allocation and Tiered Rates Program 2014 Water Smart Innovations  </vt:lpstr>
      <vt:lpstr>Purpose of Presentation</vt:lpstr>
      <vt:lpstr>Valencia Water Company</vt:lpstr>
      <vt:lpstr>About the Water Smart Allocation and Tiered Rates Program </vt:lpstr>
      <vt:lpstr>Conservation Rate Design Implementation Plan</vt:lpstr>
      <vt:lpstr>Goals for Conservation Rate Design</vt:lpstr>
      <vt:lpstr>Defining “Water Allocations”</vt:lpstr>
      <vt:lpstr>Conservation Rate Design and Implementation for Multiple Customer  </vt:lpstr>
      <vt:lpstr>Phase I – WaterSMART for Residential Customers</vt:lpstr>
      <vt:lpstr>Residential WSA Program (2011)</vt:lpstr>
      <vt:lpstr>Phase II – WaterSMART for Dedicated Irrigation Metered Customers</vt:lpstr>
      <vt:lpstr>WaterSMART for Dedicated Irrigation (2012) Metered Customers</vt:lpstr>
      <vt:lpstr>WaterSmart  in Action </vt:lpstr>
      <vt:lpstr>WaterSMART In Action</vt:lpstr>
      <vt:lpstr>WaterSMART in Action</vt:lpstr>
      <vt:lpstr>WaterSMART in Action</vt:lpstr>
      <vt:lpstr>WaterSMART In Action</vt:lpstr>
      <vt:lpstr>WaterSMART in Action</vt:lpstr>
      <vt:lpstr>Results =  Customer Acceptance </vt:lpstr>
      <vt:lpstr>Customer Acceptance  (Indoor Variance Requests)</vt:lpstr>
      <vt:lpstr>Customer Acceptance  (Outdoor Variance Requests)</vt:lpstr>
      <vt:lpstr>Customer Acceptance  (Customer Inquiries)</vt:lpstr>
      <vt:lpstr>Customer Acceptance  (Focused Outreach)</vt:lpstr>
      <vt:lpstr>Results =  Water Use Trends </vt:lpstr>
      <vt:lpstr>Water Use Trends</vt:lpstr>
      <vt:lpstr>Water Use Trends</vt:lpstr>
      <vt:lpstr>Lessons Learned and Next Steps </vt:lpstr>
      <vt:lpstr>Lessons Learned and Next Steps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Effectively Implementing Water Budgets for Multiple Customer Classes</dc:title>
  <dc:creator>Matt Dickens</dc:creator>
  <cp:lastModifiedBy>Matt Dickens</cp:lastModifiedBy>
  <cp:revision>540</cp:revision>
  <dcterms:created xsi:type="dcterms:W3CDTF">2012-08-02T15:51:38Z</dcterms:created>
  <dcterms:modified xsi:type="dcterms:W3CDTF">2016-01-14T18:56:44Z</dcterms:modified>
</cp:coreProperties>
</file>