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3"/>
  </p:notesMasterIdLst>
  <p:handoutMasterIdLst>
    <p:handoutMasterId r:id="rId44"/>
  </p:handoutMasterIdLst>
  <p:sldIdLst>
    <p:sldId id="308" r:id="rId2"/>
    <p:sldId id="304" r:id="rId3"/>
    <p:sldId id="257" r:id="rId4"/>
    <p:sldId id="324" r:id="rId5"/>
    <p:sldId id="272" r:id="rId6"/>
    <p:sldId id="302" r:id="rId7"/>
    <p:sldId id="305" r:id="rId8"/>
    <p:sldId id="294" r:id="rId9"/>
    <p:sldId id="295" r:id="rId10"/>
    <p:sldId id="282" r:id="rId11"/>
    <p:sldId id="261" r:id="rId12"/>
    <p:sldId id="306" r:id="rId13"/>
    <p:sldId id="260" r:id="rId14"/>
    <p:sldId id="276" r:id="rId15"/>
    <p:sldId id="264" r:id="rId16"/>
    <p:sldId id="296" r:id="rId17"/>
    <p:sldId id="287"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03" r:id="rId32"/>
    <p:sldId id="270" r:id="rId33"/>
    <p:sldId id="301" r:id="rId34"/>
    <p:sldId id="300" r:id="rId35"/>
    <p:sldId id="297" r:id="rId36"/>
    <p:sldId id="307" r:id="rId37"/>
    <p:sldId id="298" r:id="rId38"/>
    <p:sldId id="299" r:id="rId39"/>
    <p:sldId id="323" r:id="rId40"/>
    <p:sldId id="271" r:id="rId41"/>
    <p:sldId id="322"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Dickens" initials="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56" autoAdjust="0"/>
  </p:normalViewPr>
  <p:slideViewPr>
    <p:cSldViewPr>
      <p:cViewPr varScale="1">
        <p:scale>
          <a:sx n="129" d="100"/>
          <a:sy n="129" d="100"/>
        </p:scale>
        <p:origin x="726" y="120"/>
      </p:cViewPr>
      <p:guideLst>
        <p:guide orient="horz" pos="2160"/>
        <p:guide pos="2880"/>
      </p:guideLst>
    </p:cSldViewPr>
  </p:slideViewPr>
  <p:outlineViewPr>
    <p:cViewPr>
      <p:scale>
        <a:sx n="33" d="100"/>
        <a:sy n="33" d="100"/>
      </p:scale>
      <p:origin x="0" y="70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EA369-3375-459A-AF6E-5995EBD168C4}" type="doc">
      <dgm:prSet loTypeId="urn:microsoft.com/office/officeart/2005/8/layout/venn1" loCatId="relationship" qsTypeId="urn:microsoft.com/office/officeart/2005/8/quickstyle/simple1" qsCatId="simple" csTypeId="urn:microsoft.com/office/officeart/2005/8/colors/colorful1#1" csCatId="colorful" phldr="1"/>
      <dgm:spPr/>
    </dgm:pt>
    <dgm:pt modelId="{83AAB48D-7425-487A-8CB1-24CFEB9008EF}">
      <dgm:prSet phldrT="[Text]"/>
      <dgm:spPr/>
      <dgm:t>
        <a:bodyPr/>
        <a:lstStyle/>
        <a:p>
          <a:r>
            <a:rPr lang="en-US" dirty="0" smtClean="0"/>
            <a:t>Rebates and Incentives</a:t>
          </a:r>
          <a:endParaRPr lang="en-US" dirty="0"/>
        </a:p>
      </dgm:t>
    </dgm:pt>
    <dgm:pt modelId="{6D0DB6A2-0009-4CC1-B0F9-09C97AC2CCAD}" type="parTrans" cxnId="{C8403D89-3C51-4396-B2C2-C4043139D2D8}">
      <dgm:prSet/>
      <dgm:spPr/>
      <dgm:t>
        <a:bodyPr/>
        <a:lstStyle/>
        <a:p>
          <a:endParaRPr lang="en-US"/>
        </a:p>
      </dgm:t>
    </dgm:pt>
    <dgm:pt modelId="{BC4569DF-879A-4395-AB92-4E3B4995933F}" type="sibTrans" cxnId="{C8403D89-3C51-4396-B2C2-C4043139D2D8}">
      <dgm:prSet/>
      <dgm:spPr/>
      <dgm:t>
        <a:bodyPr/>
        <a:lstStyle/>
        <a:p>
          <a:endParaRPr lang="en-US"/>
        </a:p>
      </dgm:t>
    </dgm:pt>
    <dgm:pt modelId="{37CF0C27-0692-426B-AB15-AB7E213FBA35}">
      <dgm:prSet phldrT="[Text]" custT="1"/>
      <dgm:spPr/>
      <dgm:t>
        <a:bodyPr/>
        <a:lstStyle/>
        <a:p>
          <a:r>
            <a:rPr lang="en-US" sz="1200" b="1" dirty="0" smtClean="0"/>
            <a:t>$Price$ Programs</a:t>
          </a:r>
          <a:endParaRPr lang="en-US" sz="1200" b="1" dirty="0"/>
        </a:p>
      </dgm:t>
    </dgm:pt>
    <dgm:pt modelId="{B52D6ECE-FA57-4CFB-9CD3-E1FF2868B7CC}" type="parTrans" cxnId="{E3861400-BE15-4B2A-93C0-13BE5A3E95D7}">
      <dgm:prSet/>
      <dgm:spPr/>
      <dgm:t>
        <a:bodyPr/>
        <a:lstStyle/>
        <a:p>
          <a:endParaRPr lang="en-US"/>
        </a:p>
      </dgm:t>
    </dgm:pt>
    <dgm:pt modelId="{FB817795-871D-4808-8463-BD666609AE18}" type="sibTrans" cxnId="{E3861400-BE15-4B2A-93C0-13BE5A3E95D7}">
      <dgm:prSet/>
      <dgm:spPr/>
      <dgm:t>
        <a:bodyPr/>
        <a:lstStyle/>
        <a:p>
          <a:endParaRPr lang="en-US"/>
        </a:p>
      </dgm:t>
    </dgm:pt>
    <dgm:pt modelId="{F4C95B8D-635D-46BD-A52E-B644D4A16E40}">
      <dgm:prSet phldrT="[Text]"/>
      <dgm:spPr/>
      <dgm:t>
        <a:bodyPr/>
        <a:lstStyle/>
        <a:p>
          <a:r>
            <a:rPr lang="en-US" dirty="0" smtClean="0"/>
            <a:t>Operations	</a:t>
          </a:r>
          <a:endParaRPr lang="en-US" dirty="0"/>
        </a:p>
      </dgm:t>
    </dgm:pt>
    <dgm:pt modelId="{37B713D5-1B37-4973-A820-6F2FD9ECAB0A}" type="parTrans" cxnId="{B0E82CA8-6560-430E-B84E-D3A19467EDB8}">
      <dgm:prSet/>
      <dgm:spPr/>
      <dgm:t>
        <a:bodyPr/>
        <a:lstStyle/>
        <a:p>
          <a:endParaRPr lang="en-US"/>
        </a:p>
      </dgm:t>
    </dgm:pt>
    <dgm:pt modelId="{8DD18FAB-718E-4635-812C-86ECD420B808}" type="sibTrans" cxnId="{B0E82CA8-6560-430E-B84E-D3A19467EDB8}">
      <dgm:prSet/>
      <dgm:spPr/>
      <dgm:t>
        <a:bodyPr/>
        <a:lstStyle/>
        <a:p>
          <a:endParaRPr lang="en-US"/>
        </a:p>
      </dgm:t>
    </dgm:pt>
    <dgm:pt modelId="{7413731A-1DA2-46A1-8A99-8A9AC839E29F}">
      <dgm:prSet phldrT="[Text]"/>
      <dgm:spPr/>
      <dgm:t>
        <a:bodyPr/>
        <a:lstStyle/>
        <a:p>
          <a:r>
            <a:rPr lang="en-US" dirty="0" smtClean="0"/>
            <a:t>Education and Training	</a:t>
          </a:r>
          <a:endParaRPr lang="en-US" dirty="0"/>
        </a:p>
      </dgm:t>
    </dgm:pt>
    <dgm:pt modelId="{0024FE36-5806-444B-8356-F943BF15BB06}" type="parTrans" cxnId="{79F8CA86-EC69-45EE-B7EA-6B1D09D3605A}">
      <dgm:prSet/>
      <dgm:spPr/>
      <dgm:t>
        <a:bodyPr/>
        <a:lstStyle/>
        <a:p>
          <a:endParaRPr lang="en-US"/>
        </a:p>
      </dgm:t>
    </dgm:pt>
    <dgm:pt modelId="{DE4F365A-4D70-4080-9D30-77C92292E9B0}" type="sibTrans" cxnId="{79F8CA86-EC69-45EE-B7EA-6B1D09D3605A}">
      <dgm:prSet/>
      <dgm:spPr/>
      <dgm:t>
        <a:bodyPr/>
        <a:lstStyle/>
        <a:p>
          <a:endParaRPr lang="en-US"/>
        </a:p>
      </dgm:t>
    </dgm:pt>
    <dgm:pt modelId="{07ED2DB2-4521-4458-9F69-0E4920F15303}" type="pres">
      <dgm:prSet presAssocID="{FECEA369-3375-459A-AF6E-5995EBD168C4}" presName="compositeShape" presStyleCnt="0">
        <dgm:presLayoutVars>
          <dgm:chMax val="7"/>
          <dgm:dir/>
          <dgm:resizeHandles val="exact"/>
        </dgm:presLayoutVars>
      </dgm:prSet>
      <dgm:spPr/>
    </dgm:pt>
    <dgm:pt modelId="{AC2F7E77-D427-4E26-AEFC-2632EC26647F}" type="pres">
      <dgm:prSet presAssocID="{83AAB48D-7425-487A-8CB1-24CFEB9008EF}" presName="circ1" presStyleLbl="vennNode1" presStyleIdx="0" presStyleCnt="4"/>
      <dgm:spPr/>
      <dgm:t>
        <a:bodyPr/>
        <a:lstStyle/>
        <a:p>
          <a:endParaRPr lang="en-US"/>
        </a:p>
      </dgm:t>
    </dgm:pt>
    <dgm:pt modelId="{71C858E1-B42A-4A48-A736-648019E030F1}" type="pres">
      <dgm:prSet presAssocID="{83AAB48D-7425-487A-8CB1-24CFEB9008EF}" presName="circ1Tx" presStyleLbl="revTx" presStyleIdx="0" presStyleCnt="0">
        <dgm:presLayoutVars>
          <dgm:chMax val="0"/>
          <dgm:chPref val="0"/>
          <dgm:bulletEnabled val="1"/>
        </dgm:presLayoutVars>
      </dgm:prSet>
      <dgm:spPr/>
      <dgm:t>
        <a:bodyPr/>
        <a:lstStyle/>
        <a:p>
          <a:endParaRPr lang="en-US"/>
        </a:p>
      </dgm:t>
    </dgm:pt>
    <dgm:pt modelId="{2CD9F57D-78FC-412A-ABDD-9CE3BD9751A9}" type="pres">
      <dgm:prSet presAssocID="{37CF0C27-0692-426B-AB15-AB7E213FBA35}" presName="circ2" presStyleLbl="vennNode1" presStyleIdx="1" presStyleCnt="4" custScaleX="108077" custScaleY="100000" custLinFactNeighborX="-1385" custLinFactNeighborY="-2114"/>
      <dgm:spPr/>
      <dgm:t>
        <a:bodyPr/>
        <a:lstStyle/>
        <a:p>
          <a:endParaRPr lang="en-US"/>
        </a:p>
      </dgm:t>
    </dgm:pt>
    <dgm:pt modelId="{FE7012F9-4490-485F-BEED-B4C3BD5E50BD}" type="pres">
      <dgm:prSet presAssocID="{37CF0C27-0692-426B-AB15-AB7E213FBA35}" presName="circ2Tx" presStyleLbl="revTx" presStyleIdx="0" presStyleCnt="0">
        <dgm:presLayoutVars>
          <dgm:chMax val="0"/>
          <dgm:chPref val="0"/>
          <dgm:bulletEnabled val="1"/>
        </dgm:presLayoutVars>
      </dgm:prSet>
      <dgm:spPr/>
      <dgm:t>
        <a:bodyPr/>
        <a:lstStyle/>
        <a:p>
          <a:endParaRPr lang="en-US"/>
        </a:p>
      </dgm:t>
    </dgm:pt>
    <dgm:pt modelId="{4A122696-9E8D-4DB6-A4D1-899207547D26}" type="pres">
      <dgm:prSet presAssocID="{F4C95B8D-635D-46BD-A52E-B644D4A16E40}" presName="circ3" presStyleLbl="vennNode1" presStyleIdx="2" presStyleCnt="4"/>
      <dgm:spPr/>
      <dgm:t>
        <a:bodyPr/>
        <a:lstStyle/>
        <a:p>
          <a:endParaRPr lang="en-US"/>
        </a:p>
      </dgm:t>
    </dgm:pt>
    <dgm:pt modelId="{C0CF1B8D-73FA-4D50-84F7-B2EC02FE1F0D}" type="pres">
      <dgm:prSet presAssocID="{F4C95B8D-635D-46BD-A52E-B644D4A16E40}" presName="circ3Tx" presStyleLbl="revTx" presStyleIdx="0" presStyleCnt="0">
        <dgm:presLayoutVars>
          <dgm:chMax val="0"/>
          <dgm:chPref val="0"/>
          <dgm:bulletEnabled val="1"/>
        </dgm:presLayoutVars>
      </dgm:prSet>
      <dgm:spPr/>
      <dgm:t>
        <a:bodyPr/>
        <a:lstStyle/>
        <a:p>
          <a:endParaRPr lang="en-US"/>
        </a:p>
      </dgm:t>
    </dgm:pt>
    <dgm:pt modelId="{A6EC4B6A-21D6-42F5-A2BF-C6E4B08499E8}" type="pres">
      <dgm:prSet presAssocID="{7413731A-1DA2-46A1-8A99-8A9AC839E29F}" presName="circ4" presStyleLbl="vennNode1" presStyleIdx="3" presStyleCnt="4"/>
      <dgm:spPr/>
      <dgm:t>
        <a:bodyPr/>
        <a:lstStyle/>
        <a:p>
          <a:endParaRPr lang="en-US"/>
        </a:p>
      </dgm:t>
    </dgm:pt>
    <dgm:pt modelId="{21FB628D-BE2D-423A-AD14-14A481715B42}" type="pres">
      <dgm:prSet presAssocID="{7413731A-1DA2-46A1-8A99-8A9AC839E29F}" presName="circ4Tx" presStyleLbl="revTx" presStyleIdx="0" presStyleCnt="0">
        <dgm:presLayoutVars>
          <dgm:chMax val="0"/>
          <dgm:chPref val="0"/>
          <dgm:bulletEnabled val="1"/>
        </dgm:presLayoutVars>
      </dgm:prSet>
      <dgm:spPr/>
      <dgm:t>
        <a:bodyPr/>
        <a:lstStyle/>
        <a:p>
          <a:endParaRPr lang="en-US"/>
        </a:p>
      </dgm:t>
    </dgm:pt>
  </dgm:ptLst>
  <dgm:cxnLst>
    <dgm:cxn modelId="{C8403D89-3C51-4396-B2C2-C4043139D2D8}" srcId="{FECEA369-3375-459A-AF6E-5995EBD168C4}" destId="{83AAB48D-7425-487A-8CB1-24CFEB9008EF}" srcOrd="0" destOrd="0" parTransId="{6D0DB6A2-0009-4CC1-B0F9-09C97AC2CCAD}" sibTransId="{BC4569DF-879A-4395-AB92-4E3B4995933F}"/>
    <dgm:cxn modelId="{B871A599-4312-4B95-AB57-144ED27CEB02}" type="presOf" srcId="{83AAB48D-7425-487A-8CB1-24CFEB9008EF}" destId="{AC2F7E77-D427-4E26-AEFC-2632EC26647F}" srcOrd="0" destOrd="0" presId="urn:microsoft.com/office/officeart/2005/8/layout/venn1"/>
    <dgm:cxn modelId="{79F8CA86-EC69-45EE-B7EA-6B1D09D3605A}" srcId="{FECEA369-3375-459A-AF6E-5995EBD168C4}" destId="{7413731A-1DA2-46A1-8A99-8A9AC839E29F}" srcOrd="3" destOrd="0" parTransId="{0024FE36-5806-444B-8356-F943BF15BB06}" sibTransId="{DE4F365A-4D70-4080-9D30-77C92292E9B0}"/>
    <dgm:cxn modelId="{49DD64D6-EEC2-40B5-9A28-215D8D55BBA4}" type="presOf" srcId="{37CF0C27-0692-426B-AB15-AB7E213FBA35}" destId="{2CD9F57D-78FC-412A-ABDD-9CE3BD9751A9}" srcOrd="0" destOrd="0" presId="urn:microsoft.com/office/officeart/2005/8/layout/venn1"/>
    <dgm:cxn modelId="{E3861400-BE15-4B2A-93C0-13BE5A3E95D7}" srcId="{FECEA369-3375-459A-AF6E-5995EBD168C4}" destId="{37CF0C27-0692-426B-AB15-AB7E213FBA35}" srcOrd="1" destOrd="0" parTransId="{B52D6ECE-FA57-4CFB-9CD3-E1FF2868B7CC}" sibTransId="{FB817795-871D-4808-8463-BD666609AE18}"/>
    <dgm:cxn modelId="{CFD79729-2789-412D-B239-E76F4A4F076A}" type="presOf" srcId="{F4C95B8D-635D-46BD-A52E-B644D4A16E40}" destId="{C0CF1B8D-73FA-4D50-84F7-B2EC02FE1F0D}" srcOrd="1" destOrd="0" presId="urn:microsoft.com/office/officeart/2005/8/layout/venn1"/>
    <dgm:cxn modelId="{0B4A4D39-2733-4569-BD74-51FB6A03F969}" type="presOf" srcId="{7413731A-1DA2-46A1-8A99-8A9AC839E29F}" destId="{A6EC4B6A-21D6-42F5-A2BF-C6E4B08499E8}" srcOrd="0" destOrd="0" presId="urn:microsoft.com/office/officeart/2005/8/layout/venn1"/>
    <dgm:cxn modelId="{CD2E520F-319D-4F95-BB5F-6F5BDAB39C03}" type="presOf" srcId="{7413731A-1DA2-46A1-8A99-8A9AC839E29F}" destId="{21FB628D-BE2D-423A-AD14-14A481715B42}" srcOrd="1" destOrd="0" presId="urn:microsoft.com/office/officeart/2005/8/layout/venn1"/>
    <dgm:cxn modelId="{B0E82CA8-6560-430E-B84E-D3A19467EDB8}" srcId="{FECEA369-3375-459A-AF6E-5995EBD168C4}" destId="{F4C95B8D-635D-46BD-A52E-B644D4A16E40}" srcOrd="2" destOrd="0" parTransId="{37B713D5-1B37-4973-A820-6F2FD9ECAB0A}" sibTransId="{8DD18FAB-718E-4635-812C-86ECD420B808}"/>
    <dgm:cxn modelId="{63F083FF-2047-4547-B192-720AE28898BE}" type="presOf" srcId="{37CF0C27-0692-426B-AB15-AB7E213FBA35}" destId="{FE7012F9-4490-485F-BEED-B4C3BD5E50BD}" srcOrd="1" destOrd="0" presId="urn:microsoft.com/office/officeart/2005/8/layout/venn1"/>
    <dgm:cxn modelId="{9A4E59BC-A643-447A-9CB0-404D7B8AC1AE}" type="presOf" srcId="{F4C95B8D-635D-46BD-A52E-B644D4A16E40}" destId="{4A122696-9E8D-4DB6-A4D1-899207547D26}" srcOrd="0" destOrd="0" presId="urn:microsoft.com/office/officeart/2005/8/layout/venn1"/>
    <dgm:cxn modelId="{343F765D-3703-44CA-B61F-C924B75F9A37}" type="presOf" srcId="{83AAB48D-7425-487A-8CB1-24CFEB9008EF}" destId="{71C858E1-B42A-4A48-A736-648019E030F1}" srcOrd="1" destOrd="0" presId="urn:microsoft.com/office/officeart/2005/8/layout/venn1"/>
    <dgm:cxn modelId="{099F13C8-C59D-4DFA-BB69-67780D187EEB}" type="presOf" srcId="{FECEA369-3375-459A-AF6E-5995EBD168C4}" destId="{07ED2DB2-4521-4458-9F69-0E4920F15303}" srcOrd="0" destOrd="0" presId="urn:microsoft.com/office/officeart/2005/8/layout/venn1"/>
    <dgm:cxn modelId="{D79D4962-26E4-48DD-BD9B-5BB43EBF36A6}" type="presParOf" srcId="{07ED2DB2-4521-4458-9F69-0E4920F15303}" destId="{AC2F7E77-D427-4E26-AEFC-2632EC26647F}" srcOrd="0" destOrd="0" presId="urn:microsoft.com/office/officeart/2005/8/layout/venn1"/>
    <dgm:cxn modelId="{0F43D948-8CE6-451D-8E10-3D82D22C0CAD}" type="presParOf" srcId="{07ED2DB2-4521-4458-9F69-0E4920F15303}" destId="{71C858E1-B42A-4A48-A736-648019E030F1}" srcOrd="1" destOrd="0" presId="urn:microsoft.com/office/officeart/2005/8/layout/venn1"/>
    <dgm:cxn modelId="{6C0CC20E-1D5C-484C-9498-951FFC17E604}" type="presParOf" srcId="{07ED2DB2-4521-4458-9F69-0E4920F15303}" destId="{2CD9F57D-78FC-412A-ABDD-9CE3BD9751A9}" srcOrd="2" destOrd="0" presId="urn:microsoft.com/office/officeart/2005/8/layout/venn1"/>
    <dgm:cxn modelId="{AA2BD82A-86E5-4CF6-A2D5-1DD4DCB25DAD}" type="presParOf" srcId="{07ED2DB2-4521-4458-9F69-0E4920F15303}" destId="{FE7012F9-4490-485F-BEED-B4C3BD5E50BD}" srcOrd="3" destOrd="0" presId="urn:microsoft.com/office/officeart/2005/8/layout/venn1"/>
    <dgm:cxn modelId="{BF6BF09A-1B53-4DE2-9BB3-CD6568F6AD46}" type="presParOf" srcId="{07ED2DB2-4521-4458-9F69-0E4920F15303}" destId="{4A122696-9E8D-4DB6-A4D1-899207547D26}" srcOrd="4" destOrd="0" presId="urn:microsoft.com/office/officeart/2005/8/layout/venn1"/>
    <dgm:cxn modelId="{F8CE5F90-36A9-4E79-9B79-016725601D0B}" type="presParOf" srcId="{07ED2DB2-4521-4458-9F69-0E4920F15303}" destId="{C0CF1B8D-73FA-4D50-84F7-B2EC02FE1F0D}" srcOrd="5" destOrd="0" presId="urn:microsoft.com/office/officeart/2005/8/layout/venn1"/>
    <dgm:cxn modelId="{C02445DC-6280-4D41-A3CD-1D4D097D1ED3}" type="presParOf" srcId="{07ED2DB2-4521-4458-9F69-0E4920F15303}" destId="{A6EC4B6A-21D6-42F5-A2BF-C6E4B08499E8}" srcOrd="6" destOrd="0" presId="urn:microsoft.com/office/officeart/2005/8/layout/venn1"/>
    <dgm:cxn modelId="{3517C681-FAEC-41C2-9507-F26E4D910283}" type="presParOf" srcId="{07ED2DB2-4521-4458-9F69-0E4920F15303}" destId="{21FB628D-BE2D-423A-AD14-14A481715B42}"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582BE7-1E25-4A8B-B9CD-8474C1FC4FD7}" type="datetimeFigureOut">
              <a:rPr lang="en-US" smtClean="0"/>
              <a:pPr/>
              <a:t>1/14/2016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1CDA23B-ACA8-44C0-A27D-B21D0D14763E}" type="slidenum">
              <a:rPr lang="en-US" smtClean="0"/>
              <a:pPr/>
              <a:t>‹#›</a:t>
            </a:fld>
            <a:endParaRPr lang="en-US" dirty="0"/>
          </a:p>
        </p:txBody>
      </p:sp>
    </p:spTree>
    <p:extLst>
      <p:ext uri="{BB962C8B-B14F-4D97-AF65-F5344CB8AC3E}">
        <p14:creationId xmlns:p14="http://schemas.microsoft.com/office/powerpoint/2010/main" val="3106507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900D52-DEF1-45A7-97A6-0E90F55F05F1}" type="datetimeFigureOut">
              <a:rPr lang="en-US" smtClean="0"/>
              <a:pPr/>
              <a:t>1/14/2016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D3E592-7CA8-4631-B2A6-1E46DF04F554}" type="slidenum">
              <a:rPr lang="en-US" smtClean="0"/>
              <a:pPr/>
              <a:t>‹#›</a:t>
            </a:fld>
            <a:endParaRPr lang="en-US" dirty="0"/>
          </a:p>
        </p:txBody>
      </p:sp>
    </p:spTree>
    <p:extLst>
      <p:ext uri="{BB962C8B-B14F-4D97-AF65-F5344CB8AC3E}">
        <p14:creationId xmlns:p14="http://schemas.microsoft.com/office/powerpoint/2010/main" val="7931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3E592-7CA8-4631-B2A6-1E46DF04F554}" type="slidenum">
              <a:rPr lang="en-US" smtClean="0"/>
              <a:pPr/>
              <a:t>1</a:t>
            </a:fld>
            <a:endParaRPr lang="en-US" dirty="0"/>
          </a:p>
        </p:txBody>
      </p:sp>
    </p:spTree>
    <p:extLst>
      <p:ext uri="{BB962C8B-B14F-4D97-AF65-F5344CB8AC3E}">
        <p14:creationId xmlns:p14="http://schemas.microsoft.com/office/powerpoint/2010/main" val="217240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3E592-7CA8-4631-B2A6-1E46DF04F554}" type="slidenum">
              <a:rPr lang="en-US" smtClean="0"/>
              <a:pPr/>
              <a:t>21</a:t>
            </a:fld>
            <a:endParaRPr lang="en-US" dirty="0"/>
          </a:p>
        </p:txBody>
      </p:sp>
    </p:spTree>
    <p:extLst>
      <p:ext uri="{BB962C8B-B14F-4D97-AF65-F5344CB8AC3E}">
        <p14:creationId xmlns:p14="http://schemas.microsoft.com/office/powerpoint/2010/main" val="17690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3E592-7CA8-4631-B2A6-1E46DF04F554}" type="slidenum">
              <a:rPr lang="en-US" smtClean="0"/>
              <a:pPr/>
              <a:t>22</a:t>
            </a:fld>
            <a:endParaRPr lang="en-US" dirty="0"/>
          </a:p>
        </p:txBody>
      </p:sp>
    </p:spTree>
    <p:extLst>
      <p:ext uri="{BB962C8B-B14F-4D97-AF65-F5344CB8AC3E}">
        <p14:creationId xmlns:p14="http://schemas.microsoft.com/office/powerpoint/2010/main" val="17690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3E592-7CA8-4631-B2A6-1E46DF04F554}" type="slidenum">
              <a:rPr lang="en-US" smtClean="0"/>
              <a:pPr/>
              <a:t>23</a:t>
            </a:fld>
            <a:endParaRPr lang="en-US" dirty="0"/>
          </a:p>
        </p:txBody>
      </p:sp>
    </p:spTree>
    <p:extLst>
      <p:ext uri="{BB962C8B-B14F-4D97-AF65-F5344CB8AC3E}">
        <p14:creationId xmlns:p14="http://schemas.microsoft.com/office/powerpoint/2010/main" val="17690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17ADB-1F3C-4241-96C4-129AB35559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5591FE-BF6C-4CBE-A058-CA0A087977C1}" type="datetimeFigureOut">
              <a:rPr lang="en-US" smtClean="0"/>
              <a:pPr/>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4C17ADB-1F3C-4241-96C4-129AB35559F2}"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5591FE-BF6C-4CBE-A058-CA0A087977C1}" type="datetimeFigureOut">
              <a:rPr lang="en-US" smtClean="0"/>
              <a:pPr/>
              <a:t>1/14/2016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4C17ADB-1F3C-4241-96C4-129AB35559F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362200"/>
            <a:ext cx="7851648" cy="1828800"/>
          </a:xfrm>
        </p:spPr>
        <p:txBody>
          <a:bodyPr>
            <a:normAutofit fontScale="90000"/>
          </a:bodyPr>
          <a:lstStyle/>
          <a:p>
            <a:pPr algn="ctr"/>
            <a:r>
              <a:rPr lang="en-US" dirty="0" smtClean="0"/>
              <a:t>Effectively</a:t>
            </a:r>
            <a:r>
              <a:rPr lang="en-US" baseline="0" dirty="0" smtClean="0"/>
              <a:t> Implementing Water Budgets for Multiple Customer Classes</a:t>
            </a:r>
            <a:r>
              <a:rPr lang="en-US" dirty="0" smtClean="0"/>
              <a:t/>
            </a:r>
            <a:br>
              <a:rPr lang="en-US" dirty="0" smtClean="0"/>
            </a:br>
            <a:r>
              <a:rPr lang="en-US" sz="4000" dirty="0" smtClean="0">
                <a:solidFill>
                  <a:schemeClr val="bg1"/>
                </a:solidFill>
              </a:rPr>
              <a:t>2012 Water Smart Innovations </a:t>
            </a:r>
            <a:r>
              <a:rPr lang="en-US" baseline="0" dirty="0" smtClean="0"/>
              <a:t/>
            </a:r>
            <a:br>
              <a:rPr lang="en-US" baseline="0" dirty="0" smtClean="0"/>
            </a:br>
            <a:endParaRPr lang="en-US" dirty="0"/>
          </a:p>
        </p:txBody>
      </p:sp>
      <p:sp>
        <p:nvSpPr>
          <p:cNvPr id="4" name="TextBox 3"/>
          <p:cNvSpPr txBox="1"/>
          <p:nvPr/>
        </p:nvSpPr>
        <p:spPr>
          <a:xfrm>
            <a:off x="457200" y="4114800"/>
            <a:ext cx="4038600" cy="923330"/>
          </a:xfrm>
          <a:prstGeom prst="rect">
            <a:avLst/>
          </a:prstGeom>
          <a:noFill/>
        </p:spPr>
        <p:txBody>
          <a:bodyPr wrap="square" rtlCol="0">
            <a:spAutoFit/>
          </a:bodyPr>
          <a:lstStyle/>
          <a:p>
            <a:pPr algn="ctr"/>
            <a:r>
              <a:rPr lang="en-US" dirty="0" smtClean="0"/>
              <a:t>Matthew S. Dickens </a:t>
            </a:r>
          </a:p>
          <a:p>
            <a:pPr algn="ctr"/>
            <a:r>
              <a:rPr lang="en-US" dirty="0" smtClean="0"/>
              <a:t>Resource Conservation Manager</a:t>
            </a:r>
          </a:p>
          <a:p>
            <a:pPr algn="ctr"/>
            <a:r>
              <a:rPr lang="en-US" dirty="0" smtClean="0"/>
              <a:t>Valencia Water Company</a:t>
            </a:r>
          </a:p>
        </p:txBody>
      </p:sp>
      <p:sp>
        <p:nvSpPr>
          <p:cNvPr id="5" name="TextBox 4"/>
          <p:cNvSpPr txBox="1"/>
          <p:nvPr/>
        </p:nvSpPr>
        <p:spPr>
          <a:xfrm>
            <a:off x="4724400" y="4114800"/>
            <a:ext cx="4038600" cy="923330"/>
          </a:xfrm>
          <a:prstGeom prst="rect">
            <a:avLst/>
          </a:prstGeom>
          <a:noFill/>
        </p:spPr>
        <p:txBody>
          <a:bodyPr wrap="square" rtlCol="0">
            <a:spAutoFit/>
          </a:bodyPr>
          <a:lstStyle/>
          <a:p>
            <a:pPr algn="ctr"/>
            <a:r>
              <a:rPr lang="en-US" dirty="0" smtClean="0"/>
              <a:t>Ming-Chin Jeng</a:t>
            </a:r>
          </a:p>
          <a:p>
            <a:pPr algn="ctr"/>
            <a:r>
              <a:rPr lang="en-US" dirty="0" smtClean="0"/>
              <a:t>Vice President</a:t>
            </a:r>
          </a:p>
          <a:p>
            <a:pPr algn="ctr"/>
            <a:r>
              <a:rPr lang="en-US" dirty="0" smtClean="0"/>
              <a:t>DCSE </a:t>
            </a:r>
          </a:p>
        </p:txBody>
      </p:sp>
      <p:pic>
        <p:nvPicPr>
          <p:cNvPr id="7" name="Picture 6" descr="VWCLogoWTypeNew"/>
          <p:cNvPicPr>
            <a:picLocks noChangeAspect="1" noChangeArrowheads="1"/>
          </p:cNvPicPr>
          <p:nvPr/>
        </p:nvPicPr>
        <p:blipFill>
          <a:blip r:embed="rId3" cstate="print"/>
          <a:srcRect/>
          <a:stretch>
            <a:fillRect/>
          </a:stretch>
        </p:blipFill>
        <p:spPr bwMode="auto">
          <a:xfrm>
            <a:off x="1828800" y="5105400"/>
            <a:ext cx="1447800" cy="1447800"/>
          </a:xfrm>
          <a:prstGeom prst="rect">
            <a:avLst/>
          </a:prstGeom>
          <a:noFill/>
          <a:ln w="9525">
            <a:noFill/>
            <a:miter lim="800000"/>
            <a:headEnd/>
            <a:tailEnd/>
          </a:ln>
        </p:spPr>
      </p:pic>
      <p:pic>
        <p:nvPicPr>
          <p:cNvPr id="8" name="Picture 7" descr="dcse_croppedlogo_blck_pos.jpg"/>
          <p:cNvPicPr>
            <a:picLocks noChangeAspect="1"/>
          </p:cNvPicPr>
          <p:nvPr/>
        </p:nvPicPr>
        <p:blipFill>
          <a:blip r:embed="rId4" cstate="print"/>
          <a:stretch>
            <a:fillRect/>
          </a:stretch>
        </p:blipFill>
        <p:spPr>
          <a:xfrm>
            <a:off x="5257800" y="5334000"/>
            <a:ext cx="3124200" cy="9636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752600"/>
            <a:ext cx="8229600" cy="2057400"/>
          </a:xfrm>
        </p:spPr>
        <p:txBody>
          <a:bodyPr>
            <a:normAutofit fontScale="90000"/>
          </a:bodyPr>
          <a:lstStyle/>
          <a:p>
            <a:pPr algn="ctr"/>
            <a:r>
              <a:rPr lang="en-US" dirty="0" smtClean="0"/>
              <a:t>Phase I: Residential </a:t>
            </a:r>
            <a:r>
              <a:rPr lang="en-US" dirty="0" err="1" smtClean="0"/>
              <a:t>Water</a:t>
            </a:r>
            <a:r>
              <a:rPr lang="en-US" b="1" dirty="0" err="1" smtClean="0"/>
              <a:t>SMART</a:t>
            </a:r>
            <a:r>
              <a:rPr lang="en-US" baseline="0" dirty="0" smtClean="0"/>
              <a:t> Allocation Program</a:t>
            </a:r>
            <a:endParaRPr lang="en-US" dirty="0"/>
          </a:p>
        </p:txBody>
      </p:sp>
      <p:pic>
        <p:nvPicPr>
          <p:cNvPr id="6" name="Picture 5" descr="vw_watersmart"/>
          <p:cNvPicPr>
            <a:picLocks noChangeAspect="1" noChangeArrowheads="1"/>
          </p:cNvPicPr>
          <p:nvPr/>
        </p:nvPicPr>
        <p:blipFill>
          <a:blip r:embed="rId2" cstate="print"/>
          <a:srcRect/>
          <a:stretch>
            <a:fillRect/>
          </a:stretch>
        </p:blipFill>
        <p:spPr bwMode="auto">
          <a:xfrm>
            <a:off x="3581400" y="4800600"/>
            <a:ext cx="2362200" cy="172185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400" dirty="0" smtClean="0"/>
              <a:t>Goals for Conservation Rate Design</a:t>
            </a:r>
            <a:endParaRPr lang="en-US" sz="4400" dirty="0"/>
          </a:p>
        </p:txBody>
      </p:sp>
      <p:sp>
        <p:nvSpPr>
          <p:cNvPr id="3" name="Content Placeholder 2"/>
          <p:cNvSpPr>
            <a:spLocks noGrp="1"/>
          </p:cNvSpPr>
          <p:nvPr>
            <p:ph idx="1"/>
          </p:nvPr>
        </p:nvSpPr>
        <p:spPr>
          <a:xfrm>
            <a:off x="457200" y="1981200"/>
            <a:ext cx="8229600" cy="4389120"/>
          </a:xfrm>
        </p:spPr>
        <p:txBody>
          <a:bodyPr/>
          <a:lstStyle/>
          <a:p>
            <a:r>
              <a:rPr lang="en-US" dirty="0" smtClean="0"/>
              <a:t>Achieves Revenue</a:t>
            </a:r>
            <a:r>
              <a:rPr lang="en-US" baseline="0" dirty="0" smtClean="0"/>
              <a:t> Neutrality</a:t>
            </a:r>
          </a:p>
          <a:p>
            <a:r>
              <a:rPr lang="en-US" baseline="0" dirty="0" smtClean="0"/>
              <a:t>Is Consistent with “Cost of Service” Principles</a:t>
            </a:r>
          </a:p>
          <a:p>
            <a:r>
              <a:rPr lang="en-US" baseline="0" dirty="0" smtClean="0"/>
              <a:t>Stimulates Water Conservation</a:t>
            </a:r>
          </a:p>
          <a:p>
            <a:r>
              <a:rPr lang="en-US" baseline="0" dirty="0" smtClean="0"/>
              <a:t>Increases Consumer Education</a:t>
            </a:r>
          </a:p>
          <a:p>
            <a:r>
              <a:rPr lang="en-US" baseline="0" dirty="0" smtClean="0"/>
              <a:t>Avoids Rate Shock</a:t>
            </a:r>
          </a:p>
          <a:p>
            <a:r>
              <a:rPr lang="en-US" dirty="0" smtClean="0"/>
              <a:t>Is Socially Acceptable</a:t>
            </a:r>
            <a:endParaRPr lang="en-US" dirty="0"/>
          </a:p>
        </p:txBody>
      </p:sp>
      <p:pic>
        <p:nvPicPr>
          <p:cNvPr id="4" name="Picture 5" descr="vw_watersmart"/>
          <p:cNvPicPr>
            <a:picLocks noChangeAspect="1" noChangeArrowheads="1"/>
          </p:cNvPicPr>
          <p:nvPr/>
        </p:nvPicPr>
        <p:blipFill>
          <a:blip r:embed="rId2" cstate="print"/>
          <a:srcRect/>
          <a:stretch>
            <a:fillRect/>
          </a:stretch>
        </p:blipFill>
        <p:spPr bwMode="auto">
          <a:xfrm>
            <a:off x="381000" y="5321149"/>
            <a:ext cx="1752600" cy="1277504"/>
          </a:xfrm>
          <a:prstGeom prst="rect">
            <a:avLst/>
          </a:prstGeom>
          <a:noFill/>
        </p:spPr>
      </p:pic>
      <p:pic>
        <p:nvPicPr>
          <p:cNvPr id="5" name="Picture 4" descr="VWCLogoWTypeNew"/>
          <p:cNvPicPr>
            <a:picLocks noChangeAspect="1" noChangeArrowheads="1"/>
          </p:cNvPicPr>
          <p:nvPr/>
        </p:nvPicPr>
        <p:blipFill>
          <a:blip r:embed="rId3" cstate="print"/>
          <a:srcRect/>
          <a:stretch>
            <a:fillRect/>
          </a:stretch>
        </p:blipFill>
        <p:spPr bwMode="auto">
          <a:xfrm>
            <a:off x="7467600" y="5257800"/>
            <a:ext cx="1447800" cy="1447800"/>
          </a:xfrm>
          <a:prstGeom prst="rect">
            <a:avLst/>
          </a:prstGeom>
          <a:noFill/>
          <a:ln w="9525">
            <a:noFill/>
            <a:miter lim="800000"/>
            <a:headEnd/>
            <a:tailEnd/>
          </a:ln>
        </p:spPr>
      </p:pic>
      <p:pic>
        <p:nvPicPr>
          <p:cNvPr id="10242" name="Picture 2" descr="C:\Program Files\Microsoft Office\MEDIA\CAGCAT10\j0300840.wmf"/>
          <p:cNvPicPr>
            <a:picLocks noChangeAspect="1" noChangeArrowheads="1"/>
          </p:cNvPicPr>
          <p:nvPr/>
        </p:nvPicPr>
        <p:blipFill>
          <a:blip r:embed="rId4" cstate="print"/>
          <a:srcRect/>
          <a:stretch>
            <a:fillRect/>
          </a:stretch>
        </p:blipFill>
        <p:spPr bwMode="auto">
          <a:xfrm>
            <a:off x="3810000" y="4876800"/>
            <a:ext cx="1815084" cy="152887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8229600" cy="1143000"/>
          </a:xfrm>
        </p:spPr>
        <p:txBody>
          <a:bodyPr/>
          <a:lstStyle/>
          <a:p>
            <a:r>
              <a:rPr lang="en-US" dirty="0" smtClean="0"/>
              <a:t>Defining “Water Allocations”</a:t>
            </a:r>
            <a:endParaRPr lang="en-US" dirty="0"/>
          </a:p>
        </p:txBody>
      </p:sp>
      <p:sp>
        <p:nvSpPr>
          <p:cNvPr id="4" name="TextBox 3"/>
          <p:cNvSpPr txBox="1"/>
          <p:nvPr/>
        </p:nvSpPr>
        <p:spPr>
          <a:xfrm>
            <a:off x="304800" y="1371600"/>
            <a:ext cx="8839200" cy="584775"/>
          </a:xfrm>
          <a:prstGeom prst="rect">
            <a:avLst/>
          </a:prstGeom>
          <a:noFill/>
        </p:spPr>
        <p:txBody>
          <a:bodyPr wrap="square" rtlCol="0">
            <a:spAutoFit/>
          </a:bodyPr>
          <a:lstStyle/>
          <a:p>
            <a:pPr algn="ctr"/>
            <a:r>
              <a:rPr lang="en-US" sz="1600" dirty="0" smtClean="0">
                <a:latin typeface="Arial" pitchFamily="34" charset="0"/>
                <a:cs typeface="Arial" pitchFamily="34" charset="0"/>
              </a:rPr>
              <a:t>Often to referred to as “Water Budgets”, </a:t>
            </a:r>
            <a:r>
              <a:rPr lang="en-US" sz="1600" dirty="0" err="1" smtClean="0">
                <a:latin typeface="Arial" pitchFamily="34" charset="0"/>
                <a:cs typeface="Arial" pitchFamily="34" charset="0"/>
              </a:rPr>
              <a:t>Water</a:t>
            </a:r>
            <a:r>
              <a:rPr lang="en-US" sz="1600" b="1" dirty="0" err="1" smtClean="0">
                <a:latin typeface="Arial" pitchFamily="34" charset="0"/>
                <a:cs typeface="Arial" pitchFamily="34" charset="0"/>
              </a:rPr>
              <a:t>SMART</a:t>
            </a:r>
            <a:r>
              <a:rPr lang="en-US" sz="1600" dirty="0" smtClean="0">
                <a:latin typeface="Arial" pitchFamily="34" charset="0"/>
                <a:cs typeface="Arial" pitchFamily="34" charset="0"/>
              </a:rPr>
              <a:t> Allocations identify and establish water use baselines for customers using customized and site specific water use assessments.</a:t>
            </a:r>
          </a:p>
        </p:txBody>
      </p:sp>
      <p:grpSp>
        <p:nvGrpSpPr>
          <p:cNvPr id="2" name="Group 6"/>
          <p:cNvGrpSpPr/>
          <p:nvPr/>
        </p:nvGrpSpPr>
        <p:grpSpPr>
          <a:xfrm>
            <a:off x="457200" y="2286000"/>
            <a:ext cx="609600" cy="609600"/>
            <a:chOff x="228600" y="2590800"/>
            <a:chExt cx="762000" cy="762000"/>
          </a:xfrm>
        </p:grpSpPr>
        <p:sp>
          <p:nvSpPr>
            <p:cNvPr id="5" name="Oval 4"/>
            <p:cNvSpPr/>
            <p:nvPr/>
          </p:nvSpPr>
          <p:spPr>
            <a:xfrm>
              <a:off x="228600" y="2590800"/>
              <a:ext cx="762000" cy="76200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4800" y="2743200"/>
              <a:ext cx="609600" cy="584775"/>
            </a:xfrm>
            <a:prstGeom prst="rect">
              <a:avLst/>
            </a:prstGeom>
            <a:noFill/>
          </p:spPr>
          <p:txBody>
            <a:bodyPr wrap="square" rtlCol="0">
              <a:spAutoFit/>
            </a:bodyPr>
            <a:lstStyle/>
            <a:p>
              <a:pPr algn="ctr"/>
              <a:r>
                <a:rPr lang="en-US" sz="2400" dirty="0" smtClean="0"/>
                <a:t>1</a:t>
              </a:r>
              <a:endParaRPr lang="en-US" sz="2400" dirty="0"/>
            </a:p>
          </p:txBody>
        </p:sp>
      </p:grpSp>
      <p:grpSp>
        <p:nvGrpSpPr>
          <p:cNvPr id="7" name="Group 7"/>
          <p:cNvGrpSpPr/>
          <p:nvPr/>
        </p:nvGrpSpPr>
        <p:grpSpPr>
          <a:xfrm>
            <a:off x="381000" y="3048000"/>
            <a:ext cx="838200" cy="838200"/>
            <a:chOff x="228600" y="2590800"/>
            <a:chExt cx="762000" cy="762000"/>
          </a:xfrm>
        </p:grpSpPr>
        <p:sp>
          <p:nvSpPr>
            <p:cNvPr id="9" name="Oval 8"/>
            <p:cNvSpPr/>
            <p:nvPr/>
          </p:nvSpPr>
          <p:spPr>
            <a:xfrm>
              <a:off x="228600" y="2590800"/>
              <a:ext cx="762000" cy="76200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2743200"/>
              <a:ext cx="762000" cy="584775"/>
            </a:xfrm>
            <a:prstGeom prst="rect">
              <a:avLst/>
            </a:prstGeom>
            <a:noFill/>
          </p:spPr>
          <p:txBody>
            <a:bodyPr wrap="square" rtlCol="0">
              <a:spAutoFit/>
            </a:bodyPr>
            <a:lstStyle/>
            <a:p>
              <a:pPr algn="ctr"/>
              <a:r>
                <a:rPr lang="en-US" sz="3200" dirty="0" smtClean="0"/>
                <a:t>2</a:t>
              </a:r>
              <a:endParaRPr lang="en-US" sz="3200" dirty="0"/>
            </a:p>
          </p:txBody>
        </p:sp>
      </p:grpSp>
      <p:grpSp>
        <p:nvGrpSpPr>
          <p:cNvPr id="8" name="Group 10"/>
          <p:cNvGrpSpPr/>
          <p:nvPr/>
        </p:nvGrpSpPr>
        <p:grpSpPr>
          <a:xfrm>
            <a:off x="304800" y="4038600"/>
            <a:ext cx="990600" cy="1066800"/>
            <a:chOff x="228600" y="2590800"/>
            <a:chExt cx="762000" cy="762000"/>
          </a:xfrm>
        </p:grpSpPr>
        <p:sp>
          <p:nvSpPr>
            <p:cNvPr id="12" name="Oval 11"/>
            <p:cNvSpPr/>
            <p:nvPr/>
          </p:nvSpPr>
          <p:spPr>
            <a:xfrm>
              <a:off x="228600" y="2590800"/>
              <a:ext cx="762000" cy="76200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87215" y="2754086"/>
              <a:ext cx="609600" cy="505633"/>
            </a:xfrm>
            <a:prstGeom prst="rect">
              <a:avLst/>
            </a:prstGeom>
            <a:noFill/>
          </p:spPr>
          <p:txBody>
            <a:bodyPr wrap="square" rtlCol="0">
              <a:spAutoFit/>
            </a:bodyPr>
            <a:lstStyle/>
            <a:p>
              <a:pPr algn="ctr"/>
              <a:r>
                <a:rPr lang="en-US" sz="4000" dirty="0" smtClean="0"/>
                <a:t>3</a:t>
              </a:r>
              <a:endParaRPr lang="en-US" sz="4000" dirty="0"/>
            </a:p>
          </p:txBody>
        </p:sp>
      </p:grpSp>
      <p:sp>
        <p:nvSpPr>
          <p:cNvPr id="14" name="TextBox 13"/>
          <p:cNvSpPr txBox="1"/>
          <p:nvPr/>
        </p:nvSpPr>
        <p:spPr>
          <a:xfrm>
            <a:off x="1219200" y="2209800"/>
            <a:ext cx="6553200" cy="800219"/>
          </a:xfrm>
          <a:prstGeom prst="rect">
            <a:avLst/>
          </a:prstGeom>
          <a:noFill/>
        </p:spPr>
        <p:txBody>
          <a:bodyPr wrap="square" rtlCol="0">
            <a:spAutoFit/>
          </a:bodyPr>
          <a:lstStyle/>
          <a:p>
            <a:r>
              <a:rPr lang="en-US" b="1" dirty="0" smtClean="0"/>
              <a:t>Indoor Allocation </a:t>
            </a:r>
            <a:r>
              <a:rPr lang="en-US" dirty="0" smtClean="0"/>
              <a:t>– </a:t>
            </a:r>
            <a:r>
              <a:rPr lang="en-US" sz="1400" dirty="0" smtClean="0"/>
              <a:t>Based on 55 gallons per person per day for 4 people for a given billing period (Variances available for additional persons).</a:t>
            </a:r>
            <a:endParaRPr lang="en-US" sz="1400" dirty="0"/>
          </a:p>
        </p:txBody>
      </p:sp>
      <p:sp>
        <p:nvSpPr>
          <p:cNvPr id="15" name="TextBox 14"/>
          <p:cNvSpPr txBox="1"/>
          <p:nvPr/>
        </p:nvSpPr>
        <p:spPr>
          <a:xfrm>
            <a:off x="1295400" y="3048000"/>
            <a:ext cx="6934200" cy="1015663"/>
          </a:xfrm>
          <a:prstGeom prst="rect">
            <a:avLst/>
          </a:prstGeom>
          <a:noFill/>
        </p:spPr>
        <p:txBody>
          <a:bodyPr wrap="square" rtlCol="0">
            <a:spAutoFit/>
          </a:bodyPr>
          <a:lstStyle/>
          <a:p>
            <a:r>
              <a:rPr lang="en-US" b="1" dirty="0" smtClean="0"/>
              <a:t>Outdoor Allocation </a:t>
            </a:r>
            <a:r>
              <a:rPr lang="en-US" dirty="0" smtClean="0"/>
              <a:t>– </a:t>
            </a:r>
            <a:r>
              <a:rPr lang="en-US" sz="1400" dirty="0" smtClean="0"/>
              <a:t>Uses publicly available aerial imagery and GIS software to measure each residential customer’s landscaped area and includes varying monthly Evapotransporation needs required to keep plants happy and healthy (ET from Santa Clarita Valley CIMIS Station 204).</a:t>
            </a:r>
            <a:endParaRPr lang="en-US" sz="1400" dirty="0"/>
          </a:p>
        </p:txBody>
      </p:sp>
      <p:sp>
        <p:nvSpPr>
          <p:cNvPr id="16" name="TextBox 15"/>
          <p:cNvSpPr txBox="1"/>
          <p:nvPr/>
        </p:nvSpPr>
        <p:spPr>
          <a:xfrm>
            <a:off x="1219200" y="3962400"/>
            <a:ext cx="6629400" cy="369332"/>
          </a:xfrm>
          <a:prstGeom prst="rect">
            <a:avLst/>
          </a:prstGeom>
          <a:noFill/>
        </p:spPr>
        <p:txBody>
          <a:bodyPr wrap="square" rtlCol="0">
            <a:spAutoFit/>
          </a:bodyPr>
          <a:lstStyle/>
          <a:p>
            <a:r>
              <a:rPr lang="en-US" dirty="0" smtClean="0"/>
              <a:t> </a:t>
            </a:r>
            <a:endParaRPr lang="en-US" sz="1400" dirty="0"/>
          </a:p>
        </p:txBody>
      </p:sp>
      <p:grpSp>
        <p:nvGrpSpPr>
          <p:cNvPr id="11" name="Group 19"/>
          <p:cNvGrpSpPr/>
          <p:nvPr/>
        </p:nvGrpSpPr>
        <p:grpSpPr>
          <a:xfrm>
            <a:off x="228600" y="5257800"/>
            <a:ext cx="1219200" cy="1371600"/>
            <a:chOff x="228600" y="2590800"/>
            <a:chExt cx="762000" cy="762000"/>
          </a:xfrm>
        </p:grpSpPr>
        <p:sp>
          <p:nvSpPr>
            <p:cNvPr id="21" name="Oval 20"/>
            <p:cNvSpPr/>
            <p:nvPr/>
          </p:nvSpPr>
          <p:spPr>
            <a:xfrm>
              <a:off x="228600" y="2590800"/>
              <a:ext cx="762000" cy="76200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04800" y="2743200"/>
              <a:ext cx="609600" cy="519373"/>
            </a:xfrm>
            <a:prstGeom prst="rect">
              <a:avLst/>
            </a:prstGeom>
            <a:noFill/>
          </p:spPr>
          <p:txBody>
            <a:bodyPr wrap="square" rtlCol="0">
              <a:spAutoFit/>
            </a:bodyPr>
            <a:lstStyle/>
            <a:p>
              <a:pPr algn="ctr"/>
              <a:r>
                <a:rPr lang="en-US" sz="4800" dirty="0" smtClean="0"/>
                <a:t>4</a:t>
              </a:r>
              <a:endParaRPr lang="en-US" sz="4800" dirty="0"/>
            </a:p>
          </p:txBody>
        </p:sp>
      </p:grpSp>
      <p:sp>
        <p:nvSpPr>
          <p:cNvPr id="26" name="TextBox 25"/>
          <p:cNvSpPr txBox="1"/>
          <p:nvPr/>
        </p:nvSpPr>
        <p:spPr>
          <a:xfrm>
            <a:off x="1524000" y="5181600"/>
            <a:ext cx="7543800" cy="1015663"/>
          </a:xfrm>
          <a:prstGeom prst="rect">
            <a:avLst/>
          </a:prstGeom>
          <a:noFill/>
        </p:spPr>
        <p:txBody>
          <a:bodyPr wrap="square" rtlCol="0">
            <a:spAutoFit/>
          </a:bodyPr>
          <a:lstStyle/>
          <a:p>
            <a:r>
              <a:rPr lang="en-US" b="1" dirty="0" smtClean="0"/>
              <a:t>Conservation Choices </a:t>
            </a:r>
            <a:r>
              <a:rPr lang="en-US" dirty="0" smtClean="0"/>
              <a:t>– </a:t>
            </a:r>
            <a:r>
              <a:rPr lang="en-US" sz="1400" dirty="0" smtClean="0"/>
              <a:t>Customers who find themselves in the “Inefficient, Excessive, or Wasteful” ranges can reduce their water use, and water costs, by taking a few simple steps to bring water use down or through participating in one of Valencia Water Company’s Conservation Programs.</a:t>
            </a:r>
            <a:endParaRPr lang="en-US" sz="1400" dirty="0"/>
          </a:p>
        </p:txBody>
      </p:sp>
      <p:sp>
        <p:nvSpPr>
          <p:cNvPr id="27" name="TextBox 26"/>
          <p:cNvSpPr txBox="1"/>
          <p:nvPr/>
        </p:nvSpPr>
        <p:spPr>
          <a:xfrm>
            <a:off x="1371600" y="4114800"/>
            <a:ext cx="7467600" cy="1015663"/>
          </a:xfrm>
          <a:prstGeom prst="rect">
            <a:avLst/>
          </a:prstGeom>
          <a:noFill/>
        </p:spPr>
        <p:txBody>
          <a:bodyPr wrap="square" rtlCol="0">
            <a:spAutoFit/>
          </a:bodyPr>
          <a:lstStyle/>
          <a:p>
            <a:r>
              <a:rPr lang="en-US" b="1" dirty="0" smtClean="0"/>
              <a:t>Tiered Rates </a:t>
            </a:r>
            <a:r>
              <a:rPr lang="en-US" dirty="0" smtClean="0"/>
              <a:t>– </a:t>
            </a:r>
            <a:r>
              <a:rPr lang="en-US" sz="1400" dirty="0" smtClean="0"/>
              <a:t>Once the allocation has been established, the </a:t>
            </a:r>
            <a:r>
              <a:rPr lang="en-US" sz="1400" dirty="0" err="1" smtClean="0"/>
              <a:t>WaterSMART</a:t>
            </a:r>
            <a:r>
              <a:rPr lang="en-US" sz="1400" b="1" dirty="0" smtClean="0"/>
              <a:t> </a:t>
            </a:r>
            <a:r>
              <a:rPr lang="en-US" sz="1400" dirty="0" smtClean="0"/>
              <a:t>Program uses tiered rates to reward and encourage water use efficiency by providing increasing economic price signals to discourage the inefficient, excessive, and wasteful use of water.</a:t>
            </a:r>
          </a:p>
          <a:p>
            <a:endParaRPr lang="en-US" sz="1400" dirty="0"/>
          </a:p>
        </p:txBody>
      </p:sp>
      <p:sp>
        <p:nvSpPr>
          <p:cNvPr id="28" name="TextBox 27"/>
          <p:cNvSpPr txBox="1"/>
          <p:nvPr/>
        </p:nvSpPr>
        <p:spPr>
          <a:xfrm>
            <a:off x="2286000" y="1828800"/>
            <a:ext cx="4267200" cy="381000"/>
          </a:xfrm>
          <a:prstGeom prst="rect">
            <a:avLst/>
          </a:prstGeom>
          <a:noFill/>
        </p:spPr>
        <p:txBody>
          <a:bodyPr wrap="square" rtlCol="0">
            <a:spAutoFit/>
          </a:bodyPr>
          <a:lstStyle/>
          <a:p>
            <a:pPr algn="ctr"/>
            <a:r>
              <a:rPr lang="en-US" dirty="0" smtClean="0"/>
              <a:t>~ </a:t>
            </a:r>
            <a:r>
              <a:rPr lang="en-US" b="1" dirty="0" smtClean="0"/>
              <a:t>Components Include </a:t>
            </a:r>
            <a:r>
              <a:rPr lang="en-US"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Residential WSA Program</a:t>
            </a:r>
            <a:endParaRPr lang="en-US" dirty="0"/>
          </a:p>
        </p:txBody>
      </p:sp>
      <p:sp>
        <p:nvSpPr>
          <p:cNvPr id="3" name="Content Placeholder 2"/>
          <p:cNvSpPr>
            <a:spLocks noGrp="1"/>
          </p:cNvSpPr>
          <p:nvPr>
            <p:ph idx="1"/>
          </p:nvPr>
        </p:nvSpPr>
        <p:spPr>
          <a:xfrm>
            <a:off x="228600" y="1524000"/>
            <a:ext cx="3810000" cy="4800600"/>
          </a:xfrm>
        </p:spPr>
        <p:txBody>
          <a:bodyPr>
            <a:normAutofit/>
          </a:bodyPr>
          <a:lstStyle/>
          <a:p>
            <a:r>
              <a:rPr lang="en-US" sz="2400" b="1" dirty="0" smtClean="0"/>
              <a:t>Tier 1 </a:t>
            </a:r>
            <a:r>
              <a:rPr lang="en-US" sz="2400" dirty="0" smtClean="0"/>
              <a:t>- Indoor Allocation</a:t>
            </a:r>
            <a:endParaRPr lang="en-US" sz="2400" baseline="0" dirty="0" smtClean="0"/>
          </a:p>
          <a:p>
            <a:r>
              <a:rPr lang="en-US" sz="2400" b="1" baseline="0" dirty="0" smtClean="0"/>
              <a:t>Tier 2 </a:t>
            </a:r>
            <a:r>
              <a:rPr lang="en-US" sz="2400" baseline="0" dirty="0" smtClean="0"/>
              <a:t>– Outdoor</a:t>
            </a:r>
          </a:p>
          <a:p>
            <a:pPr algn="ctr">
              <a:buNone/>
            </a:pPr>
            <a:r>
              <a:rPr lang="en-US" sz="1000" b="1" baseline="0" dirty="0" smtClean="0"/>
              <a:t>(Customer’s Allocation)</a:t>
            </a:r>
          </a:p>
          <a:p>
            <a:pPr algn="ctr">
              <a:buNone/>
            </a:pPr>
            <a:endParaRPr lang="en-US" sz="1000" b="1" baseline="0" dirty="0" smtClean="0"/>
          </a:p>
          <a:p>
            <a:r>
              <a:rPr lang="en-US" sz="2400" b="1" baseline="0" dirty="0" smtClean="0"/>
              <a:t>Tier 3 </a:t>
            </a:r>
            <a:r>
              <a:rPr lang="en-US" sz="2400" baseline="0" dirty="0" smtClean="0"/>
              <a:t>– 101-150%</a:t>
            </a:r>
          </a:p>
          <a:p>
            <a:r>
              <a:rPr lang="en-US" sz="2400" b="1" baseline="0" dirty="0" smtClean="0"/>
              <a:t>Tier 4 </a:t>
            </a:r>
            <a:r>
              <a:rPr lang="en-US" sz="2400" baseline="0" dirty="0" smtClean="0"/>
              <a:t>– 151 – 200%</a:t>
            </a:r>
          </a:p>
          <a:p>
            <a:r>
              <a:rPr lang="en-US" sz="2400" b="1" baseline="0" dirty="0" smtClean="0"/>
              <a:t>Tier 5 </a:t>
            </a:r>
            <a:r>
              <a:rPr lang="en-US" sz="2400" baseline="0" dirty="0" smtClean="0"/>
              <a:t>- &gt;200%</a:t>
            </a:r>
          </a:p>
        </p:txBody>
      </p:sp>
      <p:pic>
        <p:nvPicPr>
          <p:cNvPr id="2050" name="Picture 2"/>
          <p:cNvPicPr>
            <a:picLocks noChangeAspect="1" noChangeArrowheads="1"/>
          </p:cNvPicPr>
          <p:nvPr/>
        </p:nvPicPr>
        <p:blipFill>
          <a:blip r:embed="rId2" cstate="print"/>
          <a:srcRect/>
          <a:stretch>
            <a:fillRect/>
          </a:stretch>
        </p:blipFill>
        <p:spPr bwMode="auto">
          <a:xfrm>
            <a:off x="4191000" y="1524000"/>
            <a:ext cx="4620974" cy="4726522"/>
          </a:xfrm>
          <a:prstGeom prst="rect">
            <a:avLst/>
          </a:prstGeom>
          <a:noFill/>
          <a:ln w="9525">
            <a:solidFill>
              <a:schemeClr val="tx1"/>
            </a:solidFill>
            <a:miter lim="800000"/>
            <a:headEnd/>
            <a:tailEnd/>
          </a:ln>
        </p:spPr>
      </p:pic>
      <p:cxnSp>
        <p:nvCxnSpPr>
          <p:cNvPr id="6" name="Straight Connector 5"/>
          <p:cNvCxnSpPr/>
          <p:nvPr/>
        </p:nvCxnSpPr>
        <p:spPr>
          <a:xfrm>
            <a:off x="228600" y="2362200"/>
            <a:ext cx="3810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5" descr="vw_watersmart"/>
          <p:cNvPicPr>
            <a:picLocks noChangeAspect="1" noChangeArrowheads="1"/>
          </p:cNvPicPr>
          <p:nvPr/>
        </p:nvPicPr>
        <p:blipFill>
          <a:blip r:embed="rId3" cstate="print"/>
          <a:srcRect/>
          <a:stretch>
            <a:fillRect/>
          </a:stretch>
        </p:blipFill>
        <p:spPr bwMode="auto">
          <a:xfrm>
            <a:off x="1371600" y="4876800"/>
            <a:ext cx="1524000" cy="111087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smtClean="0"/>
              <a:t>Tiered Rate Structure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57200" y="1752600"/>
            <a:ext cx="8486775" cy="475928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fontScale="90000"/>
          </a:bodyPr>
          <a:lstStyle/>
          <a:p>
            <a:pPr algn="ctr"/>
            <a:r>
              <a:rPr lang="en-US" dirty="0" smtClean="0"/>
              <a:t>Phase II – </a:t>
            </a:r>
            <a:r>
              <a:rPr lang="en-US" dirty="0" err="1" smtClean="0"/>
              <a:t>Water</a:t>
            </a:r>
            <a:r>
              <a:rPr lang="en-US" b="1" dirty="0" err="1" smtClean="0"/>
              <a:t>SMART</a:t>
            </a:r>
            <a:r>
              <a:rPr lang="en-US" dirty="0" smtClean="0"/>
              <a:t> for Dedicated Irrigation Metered Customers</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3581400" y="4343400"/>
            <a:ext cx="2286000" cy="196297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838200"/>
          </a:xfrm>
        </p:spPr>
        <p:txBody>
          <a:bodyPr>
            <a:normAutofit fontScale="90000"/>
          </a:bodyPr>
          <a:lstStyle/>
          <a:p>
            <a:r>
              <a:rPr lang="en-US" dirty="0" smtClean="0"/>
              <a:t>Conservation Rate Design Challenges </a:t>
            </a:r>
            <a:endParaRPr lang="en-US" dirty="0"/>
          </a:p>
        </p:txBody>
      </p:sp>
      <p:sp>
        <p:nvSpPr>
          <p:cNvPr id="5" name="Content Placeholder 4"/>
          <p:cNvSpPr>
            <a:spLocks noGrp="1"/>
          </p:cNvSpPr>
          <p:nvPr>
            <p:ph idx="1"/>
          </p:nvPr>
        </p:nvSpPr>
        <p:spPr>
          <a:xfrm>
            <a:off x="304800" y="2209800"/>
            <a:ext cx="8229600" cy="3322320"/>
          </a:xfrm>
        </p:spPr>
        <p:txBody>
          <a:bodyPr/>
          <a:lstStyle/>
          <a:p>
            <a:pPr lvl="1"/>
            <a:r>
              <a:rPr lang="en-US" dirty="0" smtClean="0"/>
              <a:t>Varying Demand/Consumption Loads and Use Profiles</a:t>
            </a:r>
          </a:p>
          <a:p>
            <a:pPr lvl="1"/>
            <a:r>
              <a:rPr lang="en-US" dirty="0" smtClean="0"/>
              <a:t>Significant Increases in Monthly Consumption (Golf Courses, Parks, etc…)</a:t>
            </a:r>
          </a:p>
          <a:p>
            <a:pPr lvl="1"/>
            <a:r>
              <a:rPr lang="en-US" dirty="0" smtClean="0"/>
              <a:t>Operational Capacities (62.5% IE v. 71% IE)</a:t>
            </a:r>
          </a:p>
          <a:p>
            <a:pPr lvl="2"/>
            <a:r>
              <a:rPr lang="en-US" dirty="0" smtClean="0"/>
              <a:t>Upgrade Costs (Back-end Sticker Shock)</a:t>
            </a:r>
          </a:p>
          <a:p>
            <a:pPr lvl="1"/>
            <a:r>
              <a:rPr lang="en-US" dirty="0" smtClean="0"/>
              <a:t>Growth for Recycled Water Use Customers</a:t>
            </a:r>
          </a:p>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7086600" y="5159238"/>
            <a:ext cx="1752600" cy="15049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762000"/>
          </a:xfrm>
        </p:spPr>
        <p:txBody>
          <a:bodyPr>
            <a:noAutofit/>
          </a:bodyPr>
          <a:lstStyle/>
          <a:p>
            <a:r>
              <a:rPr lang="en-US" sz="3600" dirty="0" err="1" smtClean="0"/>
              <a:t>Water</a:t>
            </a:r>
            <a:r>
              <a:rPr lang="en-US" sz="3600" b="1" dirty="0" err="1" smtClean="0"/>
              <a:t>SMART</a:t>
            </a:r>
            <a:r>
              <a:rPr lang="en-US" sz="3600" dirty="0" smtClean="0"/>
              <a:t> for Dedicated Irrigation Metered Customers</a:t>
            </a:r>
            <a:endParaRPr lang="en-US" sz="3600" dirty="0"/>
          </a:p>
        </p:txBody>
      </p:sp>
      <p:sp>
        <p:nvSpPr>
          <p:cNvPr id="6" name="TextBox 5"/>
          <p:cNvSpPr txBox="1"/>
          <p:nvPr/>
        </p:nvSpPr>
        <p:spPr>
          <a:xfrm>
            <a:off x="4343400" y="3429000"/>
            <a:ext cx="533400" cy="369332"/>
          </a:xfrm>
          <a:prstGeom prst="rect">
            <a:avLst/>
          </a:prstGeom>
          <a:noFill/>
        </p:spPr>
        <p:txBody>
          <a:bodyPr wrap="square" rtlCol="0">
            <a:spAutoFit/>
          </a:bodyPr>
          <a:lstStyle/>
          <a:p>
            <a:r>
              <a:rPr lang="en-US" dirty="0" smtClean="0"/>
              <a:t>Vs.</a:t>
            </a:r>
            <a:endParaRPr lang="en-US" dirty="0"/>
          </a:p>
        </p:txBody>
      </p:sp>
      <p:sp>
        <p:nvSpPr>
          <p:cNvPr id="7" name="TextBox 6"/>
          <p:cNvSpPr txBox="1"/>
          <p:nvPr/>
        </p:nvSpPr>
        <p:spPr>
          <a:xfrm>
            <a:off x="381000" y="6400800"/>
            <a:ext cx="8382000" cy="369332"/>
          </a:xfrm>
          <a:prstGeom prst="rect">
            <a:avLst/>
          </a:prstGeom>
          <a:noFill/>
        </p:spPr>
        <p:txBody>
          <a:bodyPr wrap="square" rtlCol="0">
            <a:spAutoFit/>
          </a:bodyPr>
          <a:lstStyle/>
          <a:p>
            <a:r>
              <a:rPr lang="en-US" dirty="0" smtClean="0"/>
              <a:t>Dedicated Irrigation Meter Program			Residential Program</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457200" y="1905000"/>
            <a:ext cx="3657600" cy="4436918"/>
          </a:xfrm>
          <a:prstGeom prst="rect">
            <a:avLst/>
          </a:prstGeom>
          <a:noFill/>
          <a:ln w="9525">
            <a:solidFill>
              <a:schemeClr val="tx1"/>
            </a:solid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029200" y="1828800"/>
            <a:ext cx="3733800" cy="4525818"/>
          </a:xfrm>
          <a:prstGeom prst="rect">
            <a:avLst/>
          </a:prstGeom>
          <a:noFill/>
          <a:ln w="9525">
            <a:noFill/>
            <a:miter lim="800000"/>
            <a:headEnd/>
            <a:tailEnd/>
          </a:ln>
        </p:spPr>
      </p:pic>
      <p:sp>
        <p:nvSpPr>
          <p:cNvPr id="12" name="Left-Right Arrow 11"/>
          <p:cNvSpPr/>
          <p:nvPr/>
        </p:nvSpPr>
        <p:spPr>
          <a:xfrm rot="633389">
            <a:off x="4122711" y="5193198"/>
            <a:ext cx="974778" cy="1764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pPr algn="ctr"/>
            <a:r>
              <a:rPr lang="en-US" dirty="0" err="1" smtClean="0"/>
              <a:t>Water</a:t>
            </a:r>
            <a:r>
              <a:rPr lang="en-US" b="1" dirty="0" err="1" smtClean="0"/>
              <a:t>SMART</a:t>
            </a:r>
            <a:r>
              <a:rPr lang="en-US" dirty="0" smtClean="0"/>
              <a:t> Allocation Program Software Integration</a:t>
            </a:r>
            <a:endParaRPr lang="en-US" dirty="0"/>
          </a:p>
        </p:txBody>
      </p:sp>
      <p:pic>
        <p:nvPicPr>
          <p:cNvPr id="4" name="Picture 3" descr="dcse_croppedlogo_blck_pos.jpg"/>
          <p:cNvPicPr>
            <a:picLocks noChangeAspect="1"/>
          </p:cNvPicPr>
          <p:nvPr/>
        </p:nvPicPr>
        <p:blipFill>
          <a:blip r:embed="rId2" cstate="print"/>
          <a:stretch>
            <a:fillRect/>
          </a:stretch>
        </p:blipFill>
        <p:spPr>
          <a:xfrm>
            <a:off x="2895600" y="4267200"/>
            <a:ext cx="3124200" cy="96361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pPr algn="ctr"/>
            <a:r>
              <a:rPr lang="en-US" dirty="0" smtClean="0"/>
              <a:t>Phase I: Residential </a:t>
            </a:r>
            <a:r>
              <a:rPr lang="en-US" dirty="0" err="1" smtClean="0"/>
              <a:t>Water</a:t>
            </a:r>
            <a:r>
              <a:rPr lang="en-US" b="1" dirty="0" err="1" smtClean="0"/>
              <a:t>SMART</a:t>
            </a:r>
            <a:r>
              <a:rPr lang="en-US" dirty="0" smtClean="0"/>
              <a:t> Allocation Software Integration</a:t>
            </a:r>
            <a:endParaRPr lang="en-US" dirty="0"/>
          </a:p>
        </p:txBody>
      </p:sp>
      <p:pic>
        <p:nvPicPr>
          <p:cNvPr id="4" name="Picture 3" descr="vw_watersmart"/>
          <p:cNvPicPr>
            <a:picLocks noChangeAspect="1" noChangeArrowheads="1"/>
          </p:cNvPicPr>
          <p:nvPr/>
        </p:nvPicPr>
        <p:blipFill>
          <a:blip r:embed="rId2" cstate="print"/>
          <a:srcRect/>
          <a:stretch>
            <a:fillRect/>
          </a:stretch>
        </p:blipFill>
        <p:spPr bwMode="auto">
          <a:xfrm>
            <a:off x="3429000" y="4038600"/>
            <a:ext cx="2362200" cy="172185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Presentation</a:t>
            </a:r>
            <a:endParaRPr lang="en-US" dirty="0"/>
          </a:p>
        </p:txBody>
      </p:sp>
      <p:sp>
        <p:nvSpPr>
          <p:cNvPr id="3" name="Content Placeholder 2"/>
          <p:cNvSpPr>
            <a:spLocks noGrp="1"/>
          </p:cNvSpPr>
          <p:nvPr>
            <p:ph idx="1"/>
          </p:nvPr>
        </p:nvSpPr>
        <p:spPr/>
        <p:txBody>
          <a:bodyPr>
            <a:normAutofit/>
          </a:bodyPr>
          <a:lstStyle/>
          <a:p>
            <a:r>
              <a:rPr lang="en-US" dirty="0" smtClean="0"/>
              <a:t>Responses to Changing Water Policy Conditions in California</a:t>
            </a:r>
          </a:p>
          <a:p>
            <a:r>
              <a:rPr lang="en-US" dirty="0" smtClean="0"/>
              <a:t>Conservation Rate Design and Implementation for Multiple Customer Classes</a:t>
            </a:r>
          </a:p>
          <a:p>
            <a:r>
              <a:rPr lang="en-US" dirty="0" err="1" smtClean="0"/>
              <a:t>Water</a:t>
            </a:r>
            <a:r>
              <a:rPr lang="en-US" b="1" dirty="0" err="1" smtClean="0"/>
              <a:t>SMART</a:t>
            </a:r>
            <a:r>
              <a:rPr lang="en-US" dirty="0" smtClean="0"/>
              <a:t> Allocation Program Software Integration</a:t>
            </a:r>
          </a:p>
          <a:p>
            <a:r>
              <a:rPr lang="en-US" dirty="0" err="1" smtClean="0"/>
              <a:t>Water</a:t>
            </a:r>
            <a:r>
              <a:rPr lang="en-US" b="1" dirty="0" err="1" smtClean="0"/>
              <a:t>SMART</a:t>
            </a:r>
            <a:r>
              <a:rPr lang="en-US" dirty="0" smtClean="0"/>
              <a:t> at Work</a:t>
            </a:r>
          </a:p>
          <a:p>
            <a:r>
              <a:rPr lang="en-US" dirty="0" smtClean="0"/>
              <a:t>Future Tools</a:t>
            </a:r>
          </a:p>
          <a:p>
            <a:endParaRPr lang="en-US" dirty="0" smtClean="0"/>
          </a:p>
          <a:p>
            <a:pPr lvl="1"/>
            <a:endParaRPr lang="en-US" dirty="0" smtClean="0"/>
          </a:p>
          <a:p>
            <a:pPr lvl="1"/>
            <a:endParaRPr lang="en-US" dirty="0" smtClean="0"/>
          </a:p>
          <a:p>
            <a:endParaRPr lang="en-US" dirty="0"/>
          </a:p>
        </p:txBody>
      </p:sp>
      <p:pic>
        <p:nvPicPr>
          <p:cNvPr id="4" name="Picture 3" descr="VWCLogoWTypeNew"/>
          <p:cNvPicPr>
            <a:picLocks noChangeAspect="1" noChangeArrowheads="1"/>
          </p:cNvPicPr>
          <p:nvPr/>
        </p:nvPicPr>
        <p:blipFill>
          <a:blip r:embed="rId2" cstate="print"/>
          <a:srcRect/>
          <a:stretch>
            <a:fillRect/>
          </a:stretch>
        </p:blipFill>
        <p:spPr bwMode="auto">
          <a:xfrm>
            <a:off x="7620000" y="5486400"/>
            <a:ext cx="1219200" cy="1219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Software Design</a:t>
            </a:r>
            <a:endParaRPr lang="en-US"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437753"/>
            <a:ext cx="7391400" cy="534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Customer Information System Integration</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828800"/>
            <a:ext cx="7924800" cy="473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err="1" smtClean="0"/>
              <a:t>Water</a:t>
            </a:r>
            <a:r>
              <a:rPr lang="en-US" b="1" dirty="0" err="1" smtClean="0"/>
              <a:t>SMART</a:t>
            </a:r>
            <a:r>
              <a:rPr lang="en-US" dirty="0" smtClean="0"/>
              <a:t> GUI-I</a:t>
            </a:r>
            <a:endParaRPr lang="en-US" dirty="0"/>
          </a:p>
        </p:txBody>
      </p:sp>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52219"/>
            <a:ext cx="7696200" cy="452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05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err="1" smtClean="0"/>
              <a:t>WaterSMART</a:t>
            </a:r>
            <a:r>
              <a:rPr lang="en-US" dirty="0" smtClean="0"/>
              <a:t> GUI-II</a:t>
            </a:r>
            <a:endParaRPr lang="en-US" dirty="0"/>
          </a:p>
        </p:txBody>
      </p:sp>
      <p:pic>
        <p:nvPicPr>
          <p:cNvPr id="6146" name="Picture 2" descr="C:\Users\mcj\AppData\Local\Temp\SNAGHTMLbeacc27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8407206" cy="484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93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normAutofit fontScale="90000"/>
          </a:bodyPr>
          <a:lstStyle/>
          <a:p>
            <a:pPr algn="ctr"/>
            <a:r>
              <a:rPr lang="en-US" dirty="0" smtClean="0"/>
              <a:t>Phase II: Dedicated Irrigation Meter Software Integration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429000" y="4191000"/>
            <a:ext cx="2286000" cy="196297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Software</a:t>
            </a:r>
            <a:r>
              <a:rPr lang="en-US" baseline="0" dirty="0" smtClean="0"/>
              <a:t> Upgrades </a:t>
            </a:r>
            <a:br>
              <a:rPr lang="en-US" baseline="0" dirty="0" smtClean="0"/>
            </a:br>
            <a:r>
              <a:rPr lang="en-US" sz="3100" dirty="0" smtClean="0"/>
              <a:t>Configuration Wizard Added</a:t>
            </a:r>
            <a:endParaRPr lang="en-US" dirty="0"/>
          </a:p>
        </p:txBody>
      </p:sp>
      <p:pic>
        <p:nvPicPr>
          <p:cNvPr id="4098" name="Picture 2" descr="C:\Users\mcj\AppData\Local\Temp\SNAGHTMLbea3ed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05000"/>
            <a:ext cx="7217023" cy="4574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Software</a:t>
            </a:r>
            <a:r>
              <a:rPr lang="en-US" baseline="0" dirty="0" smtClean="0"/>
              <a:t> Upgrades </a:t>
            </a:r>
            <a:br>
              <a:rPr lang="en-US" baseline="0" dirty="0" smtClean="0"/>
            </a:br>
            <a:r>
              <a:rPr lang="en-US" sz="3100" dirty="0" smtClean="0"/>
              <a:t>Configuration Wizard Added (Step 1)</a:t>
            </a:r>
            <a:endParaRPr lang="en-US" dirty="0"/>
          </a:p>
        </p:txBody>
      </p:sp>
      <p:pic>
        <p:nvPicPr>
          <p:cNvPr id="4100" name="Picture 4" descr="C:\Users\mcj\AppData\Local\Temp\SNAGHTMLc9ef27d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256" y="1885335"/>
            <a:ext cx="6918744" cy="489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13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dirty="0" smtClean="0"/>
              <a:t>Software</a:t>
            </a:r>
            <a:r>
              <a:rPr lang="en-US" baseline="0" dirty="0" smtClean="0"/>
              <a:t> Upgrades </a:t>
            </a:r>
            <a:br>
              <a:rPr lang="en-US" baseline="0" dirty="0" smtClean="0"/>
            </a:br>
            <a:r>
              <a:rPr lang="en-US" sz="3100" dirty="0" smtClean="0"/>
              <a:t>Configuration Wizard Added </a:t>
            </a:r>
            <a:r>
              <a:rPr lang="en-US" sz="3100" dirty="0"/>
              <a:t>(Step 2)</a:t>
            </a:r>
          </a:p>
        </p:txBody>
      </p:sp>
      <p:pic>
        <p:nvPicPr>
          <p:cNvPr id="11266" name="Picture 2" descr="C:\Users\mcj\AppData\Local\Temp\SNAGHTMLc9f0bf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820469"/>
            <a:ext cx="7010400" cy="496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54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dirty="0" smtClean="0"/>
              <a:t>Software</a:t>
            </a:r>
            <a:r>
              <a:rPr lang="en-US" baseline="0" dirty="0" smtClean="0"/>
              <a:t> Upgrades </a:t>
            </a:r>
            <a:br>
              <a:rPr lang="en-US" baseline="0" dirty="0" smtClean="0"/>
            </a:br>
            <a:r>
              <a:rPr lang="en-US" sz="3100" dirty="0" smtClean="0"/>
              <a:t>Configuration Wizard Added </a:t>
            </a:r>
            <a:r>
              <a:rPr lang="en-US" sz="3100" dirty="0"/>
              <a:t>(Step 3)</a:t>
            </a:r>
          </a:p>
        </p:txBody>
      </p:sp>
      <p:pic>
        <p:nvPicPr>
          <p:cNvPr id="10242" name="Picture 2" descr="C:\Users\mcj\AppData\Local\Temp\SNAGHTMLc9f19f9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820469"/>
            <a:ext cx="7010400" cy="496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616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Software</a:t>
            </a:r>
            <a:r>
              <a:rPr lang="en-US" baseline="0" dirty="0" smtClean="0"/>
              <a:t> Upgrades </a:t>
            </a:r>
            <a:br>
              <a:rPr lang="en-US" baseline="0" dirty="0" smtClean="0"/>
            </a:br>
            <a:r>
              <a:rPr lang="en-US" sz="3100" dirty="0" smtClean="0"/>
              <a:t>Configuration Wizard Added (Step 5)</a:t>
            </a:r>
            <a:endParaRPr lang="en-US" dirty="0"/>
          </a:p>
        </p:txBody>
      </p:sp>
      <p:pic>
        <p:nvPicPr>
          <p:cNvPr id="8194" name="Picture 2" descr="C:\Users\mcj\AppData\Local\Temp\SNAGHTMLc9f2442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28800"/>
            <a:ext cx="7010400" cy="496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05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Valencia Water Company</a:t>
            </a:r>
            <a:endParaRPr lang="en-US" dirty="0"/>
          </a:p>
        </p:txBody>
      </p:sp>
      <p:sp>
        <p:nvSpPr>
          <p:cNvPr id="3" name="Content Placeholder 2"/>
          <p:cNvSpPr>
            <a:spLocks noGrp="1"/>
          </p:cNvSpPr>
          <p:nvPr>
            <p:ph idx="1"/>
          </p:nvPr>
        </p:nvSpPr>
        <p:spPr/>
        <p:txBody>
          <a:bodyPr>
            <a:normAutofit/>
          </a:bodyPr>
          <a:lstStyle/>
          <a:p>
            <a:r>
              <a:rPr lang="en-US" b="1" dirty="0" smtClean="0"/>
              <a:t>Investor Owned Utility - </a:t>
            </a:r>
            <a:r>
              <a:rPr lang="en-US" dirty="0" smtClean="0"/>
              <a:t>(Regulated by the CPUC)</a:t>
            </a:r>
          </a:p>
          <a:p>
            <a:r>
              <a:rPr lang="en-US" b="1" dirty="0" smtClean="0"/>
              <a:t>Location – </a:t>
            </a:r>
            <a:r>
              <a:rPr lang="en-US" dirty="0" smtClean="0"/>
              <a:t>Northern Los Angeles County</a:t>
            </a:r>
            <a:endParaRPr lang="en-US" b="1" dirty="0" smtClean="0"/>
          </a:p>
          <a:p>
            <a:r>
              <a:rPr lang="en-US" b="1" dirty="0" smtClean="0"/>
              <a:t>Population</a:t>
            </a:r>
            <a:r>
              <a:rPr lang="en-US" dirty="0" smtClean="0"/>
              <a:t> – Approximately 115,000</a:t>
            </a:r>
          </a:p>
          <a:p>
            <a:r>
              <a:rPr lang="en-US" b="1" dirty="0" smtClean="0"/>
              <a:t>Annual Sales </a:t>
            </a:r>
            <a:r>
              <a:rPr lang="en-US" dirty="0" smtClean="0"/>
              <a:t>– 9.2 Billion Gallons</a:t>
            </a:r>
          </a:p>
          <a:p>
            <a:r>
              <a:rPr lang="en-US" b="1" dirty="0" smtClean="0"/>
              <a:t>Memberships Include</a:t>
            </a:r>
            <a:r>
              <a:rPr lang="en-US" dirty="0" smtClean="0"/>
              <a:t> – WaterSense Promotional Partner, Alliance for Water Efficiency, California Urban Water Conservation Council </a:t>
            </a:r>
          </a:p>
          <a:p>
            <a:endParaRPr lang="en-US" dirty="0" smtClean="0"/>
          </a:p>
          <a:p>
            <a:endParaRPr lang="en-US" dirty="0" smtClean="0"/>
          </a:p>
          <a:p>
            <a:endParaRPr lang="en-US" dirty="0" smtClean="0"/>
          </a:p>
        </p:txBody>
      </p:sp>
      <p:pic>
        <p:nvPicPr>
          <p:cNvPr id="4" name="Picture 3" descr="VWCLogoWTypeNew"/>
          <p:cNvPicPr>
            <a:picLocks noChangeAspect="1" noChangeArrowheads="1"/>
          </p:cNvPicPr>
          <p:nvPr/>
        </p:nvPicPr>
        <p:blipFill>
          <a:blip r:embed="rId2" cstate="print"/>
          <a:srcRect/>
          <a:stretch>
            <a:fillRect/>
          </a:stretch>
        </p:blipFill>
        <p:spPr bwMode="auto">
          <a:xfrm>
            <a:off x="7848600" y="5715000"/>
            <a:ext cx="990600" cy="990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 y="5638800"/>
            <a:ext cx="1600200" cy="105453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743200" y="5715000"/>
            <a:ext cx="1962150" cy="8763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715000" y="5562600"/>
            <a:ext cx="790575" cy="11144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t>CIS Integration</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900" y="1905000"/>
            <a:ext cx="81661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143000"/>
          </a:xfrm>
        </p:spPr>
        <p:txBody>
          <a:bodyPr/>
          <a:lstStyle/>
          <a:p>
            <a:pPr algn="ctr"/>
            <a:r>
              <a:rPr lang="en-US" dirty="0" err="1" smtClean="0"/>
              <a:t>Water</a:t>
            </a:r>
            <a:r>
              <a:rPr lang="en-US" b="1" dirty="0" err="1" smtClean="0"/>
              <a:t>SMART</a:t>
            </a:r>
            <a:r>
              <a:rPr lang="en-US" dirty="0" smtClean="0"/>
              <a:t> in Action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52400" y="5257800"/>
            <a:ext cx="1676400" cy="1439517"/>
          </a:xfrm>
          <a:prstGeom prst="rect">
            <a:avLst/>
          </a:prstGeom>
          <a:noFill/>
          <a:ln w="9525">
            <a:noFill/>
            <a:miter lim="800000"/>
            <a:headEnd/>
            <a:tailEnd/>
          </a:ln>
        </p:spPr>
      </p:pic>
      <p:pic>
        <p:nvPicPr>
          <p:cNvPr id="5" name="Picture 5" descr="vw_watersmart"/>
          <p:cNvPicPr>
            <a:picLocks noChangeAspect="1" noChangeArrowheads="1"/>
          </p:cNvPicPr>
          <p:nvPr/>
        </p:nvPicPr>
        <p:blipFill>
          <a:blip r:embed="rId3" cstate="print"/>
          <a:srcRect/>
          <a:stretch>
            <a:fillRect/>
          </a:stretch>
        </p:blipFill>
        <p:spPr bwMode="auto">
          <a:xfrm>
            <a:off x="7391400" y="5562600"/>
            <a:ext cx="1524000" cy="111087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US" dirty="0"/>
          </a:p>
        </p:txBody>
      </p:sp>
      <p:sp>
        <p:nvSpPr>
          <p:cNvPr id="2" name="Title 1"/>
          <p:cNvSpPr>
            <a:spLocks noGrp="1"/>
          </p:cNvSpPr>
          <p:nvPr>
            <p:ph type="title"/>
          </p:nvPr>
        </p:nvSpPr>
        <p:spPr>
          <a:xfrm>
            <a:off x="609600" y="381000"/>
            <a:ext cx="8229600" cy="1143000"/>
          </a:xfrm>
        </p:spPr>
        <p:txBody>
          <a:bodyPr/>
          <a:lstStyle/>
          <a:p>
            <a:r>
              <a:rPr lang="en-US" dirty="0" err="1" smtClean="0"/>
              <a:t>WaterSMART</a:t>
            </a:r>
            <a:r>
              <a:rPr lang="en-US" baseline="0" dirty="0" smtClean="0"/>
              <a:t> In Action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28600" y="1447800"/>
            <a:ext cx="865619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dirty="0" err="1" smtClean="0"/>
              <a:t>Water</a:t>
            </a:r>
            <a:r>
              <a:rPr lang="en-US" b="1" dirty="0" err="1" smtClean="0"/>
              <a:t>SMART</a:t>
            </a:r>
            <a:r>
              <a:rPr lang="en-US" dirty="0" smtClean="0"/>
              <a:t> in Action</a:t>
            </a:r>
            <a:endParaRPr lang="en-US" dirty="0"/>
          </a:p>
        </p:txBody>
      </p:sp>
      <p:pic>
        <p:nvPicPr>
          <p:cNvPr id="6" name="Content Placeholder 5" descr="vwcsamplebill.jpg"/>
          <p:cNvPicPr>
            <a:picLocks noGrp="1" noChangeAspect="1"/>
          </p:cNvPicPr>
          <p:nvPr>
            <p:ph idx="1"/>
          </p:nvPr>
        </p:nvPicPr>
        <p:blipFill>
          <a:blip r:embed="rId2" cstate="print"/>
          <a:stretch>
            <a:fillRect/>
          </a:stretch>
        </p:blipFill>
        <p:spPr>
          <a:xfrm>
            <a:off x="734622" y="1447800"/>
            <a:ext cx="3852784" cy="4953000"/>
          </a:xfrm>
          <a:ln>
            <a:solidFill>
              <a:schemeClr val="tx1"/>
            </a:solidFill>
          </a:ln>
        </p:spPr>
      </p:pic>
      <p:pic>
        <p:nvPicPr>
          <p:cNvPr id="7" name="Picture 2"/>
          <p:cNvPicPr>
            <a:picLocks noChangeAspect="1" noChangeArrowheads="1"/>
          </p:cNvPicPr>
          <p:nvPr/>
        </p:nvPicPr>
        <p:blipFill>
          <a:blip r:embed="rId3" cstate="print"/>
          <a:srcRect/>
          <a:stretch>
            <a:fillRect/>
          </a:stretch>
        </p:blipFill>
        <p:spPr bwMode="auto">
          <a:xfrm>
            <a:off x="4800600" y="1447800"/>
            <a:ext cx="4038600" cy="186098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3"/>
          <p:cNvPicPr>
            <a:picLocks noChangeAspect="1" noChangeArrowheads="1"/>
          </p:cNvPicPr>
          <p:nvPr/>
        </p:nvPicPr>
        <p:blipFill>
          <a:blip r:embed="rId4" cstate="print"/>
          <a:srcRect/>
          <a:stretch>
            <a:fillRect/>
          </a:stretch>
        </p:blipFill>
        <p:spPr bwMode="auto">
          <a:xfrm>
            <a:off x="4724400" y="3581400"/>
            <a:ext cx="4114800" cy="279721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dirty="0" err="1" smtClean="0"/>
              <a:t>WaterSMART</a:t>
            </a:r>
            <a:r>
              <a:rPr lang="en-US" dirty="0" smtClean="0"/>
              <a:t> in Action</a:t>
            </a:r>
            <a:endParaRPr lang="en-US" dirty="0"/>
          </a:p>
        </p:txBody>
      </p:sp>
      <p:pic>
        <p:nvPicPr>
          <p:cNvPr id="4" name="Picture 2" descr="W:\Word\Water SMART Allocations\WebDesign\ccfs.png"/>
          <p:cNvPicPr>
            <a:picLocks noGrp="1" noChangeAspect="1" noChangeArrowheads="1"/>
          </p:cNvPicPr>
          <p:nvPr>
            <p:ph idx="1"/>
          </p:nvPr>
        </p:nvPicPr>
        <p:blipFill>
          <a:blip r:embed="rId2" cstate="print"/>
          <a:srcRect/>
          <a:stretch>
            <a:fillRect/>
          </a:stretch>
        </p:blipFill>
        <p:spPr bwMode="auto">
          <a:xfrm>
            <a:off x="1066800" y="1524000"/>
            <a:ext cx="7162800" cy="5203112"/>
          </a:xfrm>
          <a:prstGeom prst="rect">
            <a:avLst/>
          </a:prstGeom>
          <a:solidFill>
            <a:schemeClr val="tx1"/>
          </a:solid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1143000"/>
          </a:xfrm>
        </p:spPr>
        <p:txBody>
          <a:bodyPr/>
          <a:lstStyle/>
          <a:p>
            <a:r>
              <a:rPr lang="en-US" dirty="0" err="1" smtClean="0"/>
              <a:t>Water</a:t>
            </a:r>
            <a:r>
              <a:rPr lang="en-US" b="1" dirty="0" err="1" smtClean="0"/>
              <a:t>SMART</a:t>
            </a:r>
            <a:r>
              <a:rPr lang="en-US" baseline="0" dirty="0" smtClean="0"/>
              <a:t> In Action</a:t>
            </a:r>
            <a:endParaRPr lang="en-US" dirty="0"/>
          </a:p>
        </p:txBody>
      </p:sp>
      <p:pic>
        <p:nvPicPr>
          <p:cNvPr id="7" name="Picture 2"/>
          <p:cNvPicPr>
            <a:picLocks noChangeAspect="1" noChangeArrowheads="1"/>
          </p:cNvPicPr>
          <p:nvPr/>
        </p:nvPicPr>
        <p:blipFill>
          <a:blip r:embed="rId2" cstate="print"/>
          <a:srcRect/>
          <a:stretch>
            <a:fillRect/>
          </a:stretch>
        </p:blipFill>
        <p:spPr>
          <a:xfrm>
            <a:off x="838200" y="1524000"/>
            <a:ext cx="7391400" cy="520866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Water</a:t>
            </a:r>
            <a:r>
              <a:rPr lang="en-US" b="1" dirty="0" err="1" smtClean="0"/>
              <a:t>SMART</a:t>
            </a:r>
            <a:r>
              <a:rPr lang="en-US" dirty="0" smtClean="0"/>
              <a:t> in Action</a:t>
            </a:r>
            <a:endParaRPr lang="en-US" dirty="0"/>
          </a:p>
        </p:txBody>
      </p:sp>
      <p:sp>
        <p:nvSpPr>
          <p:cNvPr id="5" name="TextBox 4"/>
          <p:cNvSpPr txBox="1"/>
          <p:nvPr/>
        </p:nvSpPr>
        <p:spPr>
          <a:xfrm>
            <a:off x="228600" y="6096000"/>
            <a:ext cx="8382000" cy="369332"/>
          </a:xfrm>
          <a:prstGeom prst="rect">
            <a:avLst/>
          </a:prstGeom>
          <a:noFill/>
        </p:spPr>
        <p:txBody>
          <a:bodyPr wrap="square" rtlCol="0">
            <a:spAutoFit/>
          </a:bodyPr>
          <a:lstStyle/>
          <a:p>
            <a:pPr algn="ctr"/>
            <a:r>
              <a:rPr lang="en-US" dirty="0" smtClean="0"/>
              <a:t>Completed Residential Water Audits by Month (2008 – 2012)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04800" y="1752600"/>
            <a:ext cx="8458200" cy="419998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lstStyle/>
          <a:p>
            <a:r>
              <a:rPr lang="en-US" dirty="0" err="1" smtClean="0"/>
              <a:t>Water</a:t>
            </a:r>
            <a:r>
              <a:rPr lang="en-US" b="1" dirty="0" err="1" smtClean="0"/>
              <a:t>SMART</a:t>
            </a:r>
            <a:r>
              <a:rPr lang="en-US" dirty="0" smtClean="0"/>
              <a:t> In Action</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81000" y="1447800"/>
            <a:ext cx="8305800" cy="4114800"/>
          </a:xfrm>
          <a:prstGeom prst="rect">
            <a:avLst/>
          </a:prstGeom>
          <a:noFill/>
          <a:ln w="9525">
            <a:noFill/>
            <a:miter lim="800000"/>
            <a:headEnd/>
            <a:tailEnd/>
          </a:ln>
        </p:spPr>
      </p:pic>
      <p:sp>
        <p:nvSpPr>
          <p:cNvPr id="7" name="TextBox 6"/>
          <p:cNvSpPr txBox="1"/>
          <p:nvPr/>
        </p:nvSpPr>
        <p:spPr>
          <a:xfrm>
            <a:off x="304800" y="5867400"/>
            <a:ext cx="8534400" cy="523220"/>
          </a:xfrm>
          <a:prstGeom prst="rect">
            <a:avLst/>
          </a:prstGeom>
          <a:noFill/>
        </p:spPr>
        <p:txBody>
          <a:bodyPr wrap="square" rtlCol="0">
            <a:spAutoFit/>
          </a:bodyPr>
          <a:lstStyle/>
          <a:p>
            <a:pPr algn="ctr"/>
            <a:r>
              <a:rPr lang="en-US" sz="2800" b="1" dirty="0" smtClean="0"/>
              <a:t>89,000 Gallons Saved Per Month!!!</a:t>
            </a:r>
            <a:endParaRPr lang="en-US"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143000"/>
          </a:xfrm>
        </p:spPr>
        <p:txBody>
          <a:bodyPr/>
          <a:lstStyle/>
          <a:p>
            <a:r>
              <a:rPr lang="en-US" dirty="0" err="1" smtClean="0"/>
              <a:t>Water</a:t>
            </a:r>
            <a:r>
              <a:rPr lang="en-US" b="1" dirty="0" err="1" smtClean="0"/>
              <a:t>SMART</a:t>
            </a:r>
            <a:r>
              <a:rPr lang="en-US" dirty="0" smtClean="0"/>
              <a:t> in Action</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533400" y="1676400"/>
            <a:ext cx="8077200" cy="4191000"/>
          </a:xfrm>
          <a:prstGeom prst="rect">
            <a:avLst/>
          </a:prstGeom>
          <a:noFill/>
          <a:ln w="9525">
            <a:noFill/>
            <a:miter lim="800000"/>
            <a:headEnd/>
            <a:tailEnd/>
          </a:ln>
        </p:spPr>
      </p:pic>
      <p:sp>
        <p:nvSpPr>
          <p:cNvPr id="6" name="TextBox 5"/>
          <p:cNvSpPr txBox="1"/>
          <p:nvPr/>
        </p:nvSpPr>
        <p:spPr>
          <a:xfrm>
            <a:off x="304800" y="5867400"/>
            <a:ext cx="8534400" cy="523220"/>
          </a:xfrm>
          <a:prstGeom prst="rect">
            <a:avLst/>
          </a:prstGeom>
          <a:noFill/>
        </p:spPr>
        <p:txBody>
          <a:bodyPr wrap="square" rtlCol="0">
            <a:spAutoFit/>
          </a:bodyPr>
          <a:lstStyle/>
          <a:p>
            <a:pPr algn="ctr"/>
            <a:r>
              <a:rPr lang="en-US" sz="2800" b="1" dirty="0" smtClean="0"/>
              <a:t>Over 17,000,000 Gallons Saved Since August 2011!!!</a:t>
            </a:r>
            <a:endParaRPr lang="en-US" sz="28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lstStyle/>
          <a:p>
            <a:pPr algn="ctr"/>
            <a:r>
              <a:rPr lang="en-US" dirty="0" smtClean="0"/>
              <a:t>Future Tools</a:t>
            </a:r>
            <a:endParaRPr lang="en-US" dirty="0"/>
          </a:p>
        </p:txBody>
      </p:sp>
      <p:pic>
        <p:nvPicPr>
          <p:cNvPr id="3083" name="Picture 11" descr="C:\Users\mattdick\AppData\Local\Microsoft\Windows\Temporary Internet Files\Content.IE5\O64OX1JL\MC910220653[1].jpg"/>
          <p:cNvPicPr>
            <a:picLocks noChangeAspect="1" noChangeArrowheads="1"/>
          </p:cNvPicPr>
          <p:nvPr/>
        </p:nvPicPr>
        <p:blipFill>
          <a:blip r:embed="rId2" cstate="print"/>
          <a:srcRect/>
          <a:stretch>
            <a:fillRect/>
          </a:stretch>
        </p:blipFill>
        <p:spPr bwMode="auto">
          <a:xfrm>
            <a:off x="2514600" y="2286000"/>
            <a:ext cx="4114800" cy="28781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normAutofit fontScale="90000"/>
          </a:bodyPr>
          <a:lstStyle/>
          <a:p>
            <a:r>
              <a:rPr lang="en-US" dirty="0" smtClean="0"/>
              <a:t>Changes to Statewide Water Policy in California</a:t>
            </a:r>
            <a:endParaRPr lang="en-US" dirty="0"/>
          </a:p>
        </p:txBody>
      </p:sp>
      <p:sp>
        <p:nvSpPr>
          <p:cNvPr id="3" name="Content Placeholder 2"/>
          <p:cNvSpPr>
            <a:spLocks noGrp="1"/>
          </p:cNvSpPr>
          <p:nvPr>
            <p:ph idx="1"/>
          </p:nvPr>
        </p:nvSpPr>
        <p:spPr>
          <a:xfrm>
            <a:off x="381000" y="2514600"/>
            <a:ext cx="8229600" cy="1600200"/>
          </a:xfrm>
        </p:spPr>
        <p:txBody>
          <a:bodyPr>
            <a:normAutofit fontScale="92500"/>
          </a:bodyPr>
          <a:lstStyle/>
          <a:p>
            <a:r>
              <a:rPr lang="en-US" dirty="0" smtClean="0"/>
              <a:t>20% Reduction in GPCD by 2020(State Legislature)</a:t>
            </a:r>
          </a:p>
          <a:p>
            <a:r>
              <a:rPr lang="en-US" dirty="0" smtClean="0"/>
              <a:t>1-2% Annual Reductions per Customer Connection(CPUC)</a:t>
            </a:r>
          </a:p>
          <a:p>
            <a:r>
              <a:rPr lang="en-US" dirty="0" smtClean="0"/>
              <a:t>18% Reduction in GPCD by 2018 (CUWCC)</a:t>
            </a:r>
          </a:p>
        </p:txBody>
      </p:sp>
      <p:pic>
        <p:nvPicPr>
          <p:cNvPr id="5122" name="Picture 2"/>
          <p:cNvPicPr>
            <a:picLocks noChangeAspect="1" noChangeArrowheads="1"/>
          </p:cNvPicPr>
          <p:nvPr/>
        </p:nvPicPr>
        <p:blipFill>
          <a:blip r:embed="rId2" cstate="print"/>
          <a:srcRect/>
          <a:stretch>
            <a:fillRect/>
          </a:stretch>
        </p:blipFill>
        <p:spPr bwMode="auto">
          <a:xfrm>
            <a:off x="3810000" y="4800600"/>
            <a:ext cx="1676400" cy="1831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Future</a:t>
            </a:r>
            <a:r>
              <a:rPr lang="en-US" baseline="0" dirty="0" smtClean="0"/>
              <a:t> Tools</a:t>
            </a:r>
            <a:endParaRPr lang="en-US" dirty="0"/>
          </a:p>
        </p:txBody>
      </p:sp>
      <p:sp>
        <p:nvSpPr>
          <p:cNvPr id="3" name="Content Placeholder 2"/>
          <p:cNvSpPr>
            <a:spLocks noGrp="1"/>
          </p:cNvSpPr>
          <p:nvPr>
            <p:ph idx="1"/>
          </p:nvPr>
        </p:nvSpPr>
        <p:spPr>
          <a:xfrm>
            <a:off x="533400" y="1752600"/>
            <a:ext cx="8229600" cy="4389120"/>
          </a:xfrm>
        </p:spPr>
        <p:txBody>
          <a:bodyPr>
            <a:normAutofit/>
          </a:bodyPr>
          <a:lstStyle/>
          <a:p>
            <a:r>
              <a:rPr lang="en-US" sz="2400" b="1" dirty="0" smtClean="0"/>
              <a:t>Integrate Additional</a:t>
            </a:r>
            <a:r>
              <a:rPr lang="en-US" sz="2400" b="1" baseline="0" dirty="0" smtClean="0"/>
              <a:t> Customer Classes</a:t>
            </a:r>
          </a:p>
          <a:p>
            <a:r>
              <a:rPr lang="en-US" sz="2400" b="1" dirty="0" smtClean="0"/>
              <a:t>Management/Planning /Rate Design Tools</a:t>
            </a:r>
          </a:p>
          <a:p>
            <a:r>
              <a:rPr lang="en-US" sz="2400" b="1" dirty="0" smtClean="0"/>
              <a:t>Spatial ET Data from CIMIS Web Site</a:t>
            </a:r>
            <a:endParaRPr lang="en-US" sz="2400" b="1" baseline="0" dirty="0" smtClean="0"/>
          </a:p>
          <a:p>
            <a:r>
              <a:rPr lang="en-US" sz="2400" b="1" baseline="0" dirty="0" smtClean="0"/>
              <a:t>AMI and Two-Way Communication Possibilities</a:t>
            </a:r>
          </a:p>
          <a:p>
            <a:pPr lvl="1"/>
            <a:r>
              <a:rPr lang="en-US" sz="2000" baseline="0" dirty="0" smtClean="0"/>
              <a:t>Real-time</a:t>
            </a:r>
            <a:r>
              <a:rPr lang="en-US" sz="2000" dirty="0" smtClean="0"/>
              <a:t> Response to High Water Use </a:t>
            </a:r>
          </a:p>
          <a:p>
            <a:pPr lvl="1"/>
            <a:r>
              <a:rPr lang="en-US" sz="2000" baseline="0" dirty="0" smtClean="0"/>
              <a:t>Time of Use Pricing</a:t>
            </a:r>
          </a:p>
          <a:p>
            <a:r>
              <a:rPr lang="en-US" sz="2400" b="1" dirty="0" smtClean="0"/>
              <a:t>Reporting Features</a:t>
            </a:r>
          </a:p>
          <a:p>
            <a:pPr lvl="1"/>
            <a:r>
              <a:rPr lang="en-US" sz="2000" dirty="0" smtClean="0"/>
              <a:t>Customer Water Usage/Budget Report</a:t>
            </a:r>
          </a:p>
          <a:p>
            <a:pPr lvl="1"/>
            <a:r>
              <a:rPr lang="en-US" sz="2000" dirty="0" smtClean="0"/>
              <a:t>Key Performance Indicator (KPI) Report</a:t>
            </a:r>
          </a:p>
          <a:p>
            <a:endParaRPr lang="en-US" baseline="0" dirty="0" smtClean="0"/>
          </a:p>
          <a:p>
            <a:pPr lvl="1">
              <a:buNone/>
            </a:pPr>
            <a:endParaRPr lang="en-US" baseline="0" dirty="0" smtClean="0"/>
          </a:p>
        </p:txBody>
      </p:sp>
      <p:pic>
        <p:nvPicPr>
          <p:cNvPr id="4" name="Picture 5" descr="vw_watersmart"/>
          <p:cNvPicPr>
            <a:picLocks noChangeAspect="1" noChangeArrowheads="1"/>
          </p:cNvPicPr>
          <p:nvPr/>
        </p:nvPicPr>
        <p:blipFill>
          <a:blip r:embed="rId2" cstate="print"/>
          <a:srcRect/>
          <a:stretch>
            <a:fillRect/>
          </a:stretch>
        </p:blipFill>
        <p:spPr bwMode="auto">
          <a:xfrm>
            <a:off x="7620000" y="5715000"/>
            <a:ext cx="1314923" cy="958473"/>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152400" y="5638800"/>
            <a:ext cx="1219200" cy="10469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6" name="Picture 5" descr="VWCLogoWTypeNew"/>
          <p:cNvPicPr>
            <a:picLocks noChangeAspect="1" noChangeArrowheads="1"/>
          </p:cNvPicPr>
          <p:nvPr/>
        </p:nvPicPr>
        <p:blipFill>
          <a:blip r:embed="rId2" cstate="print"/>
          <a:srcRect/>
          <a:stretch>
            <a:fillRect/>
          </a:stretch>
        </p:blipFill>
        <p:spPr bwMode="auto">
          <a:xfrm>
            <a:off x="1828800" y="5105400"/>
            <a:ext cx="1447800" cy="1447800"/>
          </a:xfrm>
          <a:prstGeom prst="rect">
            <a:avLst/>
          </a:prstGeom>
          <a:noFill/>
          <a:ln w="9525">
            <a:noFill/>
            <a:miter lim="800000"/>
            <a:headEnd/>
            <a:tailEnd/>
          </a:ln>
        </p:spPr>
      </p:pic>
      <p:pic>
        <p:nvPicPr>
          <p:cNvPr id="7" name="Picture 6" descr="dcse_croppedlogo_blck_pos.jpg"/>
          <p:cNvPicPr>
            <a:picLocks noChangeAspect="1"/>
          </p:cNvPicPr>
          <p:nvPr/>
        </p:nvPicPr>
        <p:blipFill>
          <a:blip r:embed="rId3" cstate="print"/>
          <a:stretch>
            <a:fillRect/>
          </a:stretch>
        </p:blipFill>
        <p:spPr>
          <a:xfrm>
            <a:off x="5257800" y="5334000"/>
            <a:ext cx="3124200" cy="963618"/>
          </a:xfrm>
          <a:prstGeom prst="rect">
            <a:avLst/>
          </a:prstGeom>
        </p:spPr>
      </p:pic>
      <p:sp>
        <p:nvSpPr>
          <p:cNvPr id="8" name="TextBox 7"/>
          <p:cNvSpPr txBox="1"/>
          <p:nvPr/>
        </p:nvSpPr>
        <p:spPr>
          <a:xfrm>
            <a:off x="533400" y="1981200"/>
            <a:ext cx="3733800" cy="1477328"/>
          </a:xfrm>
          <a:prstGeom prst="rect">
            <a:avLst/>
          </a:prstGeom>
          <a:noFill/>
        </p:spPr>
        <p:txBody>
          <a:bodyPr wrap="square" rtlCol="0">
            <a:spAutoFit/>
          </a:bodyPr>
          <a:lstStyle/>
          <a:p>
            <a:r>
              <a:rPr lang="en-US" dirty="0" smtClean="0"/>
              <a:t>Matthew S. Dickens</a:t>
            </a:r>
          </a:p>
          <a:p>
            <a:r>
              <a:rPr lang="en-US" dirty="0" smtClean="0"/>
              <a:t>Resource Conservation Manager</a:t>
            </a:r>
          </a:p>
          <a:p>
            <a:r>
              <a:rPr lang="en-US" dirty="0" smtClean="0"/>
              <a:t>Valencia Water Company</a:t>
            </a:r>
          </a:p>
          <a:p>
            <a:r>
              <a:rPr lang="en-US" dirty="0" smtClean="0"/>
              <a:t>661-295-6543</a:t>
            </a:r>
          </a:p>
          <a:p>
            <a:r>
              <a:rPr lang="en-US" dirty="0" smtClean="0"/>
              <a:t>mdickens@valenciawater.com</a:t>
            </a:r>
            <a:endParaRPr lang="en-US" dirty="0"/>
          </a:p>
        </p:txBody>
      </p:sp>
      <p:sp>
        <p:nvSpPr>
          <p:cNvPr id="9" name="TextBox 8"/>
          <p:cNvSpPr txBox="1"/>
          <p:nvPr/>
        </p:nvSpPr>
        <p:spPr>
          <a:xfrm>
            <a:off x="5791200" y="1905000"/>
            <a:ext cx="2209800" cy="1477328"/>
          </a:xfrm>
          <a:prstGeom prst="rect">
            <a:avLst/>
          </a:prstGeom>
          <a:noFill/>
        </p:spPr>
        <p:txBody>
          <a:bodyPr wrap="square" rtlCol="0">
            <a:spAutoFit/>
          </a:bodyPr>
          <a:lstStyle/>
          <a:p>
            <a:r>
              <a:rPr lang="en-US" dirty="0" smtClean="0"/>
              <a:t>Ming-Chin Jeng</a:t>
            </a:r>
          </a:p>
          <a:p>
            <a:r>
              <a:rPr lang="en-US" dirty="0" smtClean="0"/>
              <a:t>Vice President</a:t>
            </a:r>
          </a:p>
          <a:p>
            <a:r>
              <a:rPr lang="en-US" dirty="0" smtClean="0"/>
              <a:t>DCSE</a:t>
            </a:r>
          </a:p>
          <a:p>
            <a:r>
              <a:rPr lang="en-US" dirty="0" smtClean="0"/>
              <a:t>949-465-3400</a:t>
            </a:r>
          </a:p>
          <a:p>
            <a:r>
              <a:rPr lang="en-US" dirty="0" smtClean="0"/>
              <a:t>mjeng@dcse.com</a:t>
            </a:r>
            <a:endParaRPr lang="en-US" dirty="0"/>
          </a:p>
        </p:txBody>
      </p:sp>
      <p:sp>
        <p:nvSpPr>
          <p:cNvPr id="10" name="Title 1"/>
          <p:cNvSpPr txBox="1">
            <a:spLocks/>
          </p:cNvSpPr>
          <p:nvPr/>
        </p:nvSpPr>
        <p:spPr>
          <a:xfrm>
            <a:off x="609600" y="3657600"/>
            <a:ext cx="8229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effectLst/>
                <a:uLnTx/>
                <a:uFillTx/>
                <a:latin typeface="Brush Script MT" pitchFamily="66" charset="0"/>
                <a:ea typeface="+mj-ea"/>
                <a:cs typeface="+mj-cs"/>
              </a:rPr>
              <a:t>Thank You!!!</a:t>
            </a:r>
            <a:endParaRPr kumimoji="0" lang="en-US" sz="5000" b="1" i="0" u="none" strike="noStrike" kern="1200" cap="none" spc="0" normalizeH="0" baseline="0" noProof="0" dirty="0">
              <a:ln>
                <a:noFill/>
              </a:ln>
              <a:effectLst/>
              <a:uLnTx/>
              <a:uFillTx/>
              <a:latin typeface="Brush Script MT" pitchFamily="66"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1143000"/>
          </a:xfrm>
        </p:spPr>
        <p:txBody>
          <a:bodyPr>
            <a:normAutofit/>
          </a:bodyPr>
          <a:lstStyle/>
          <a:p>
            <a:r>
              <a:rPr lang="en-US" dirty="0" smtClean="0"/>
              <a:t>Valencia’s Conservation Strategy</a:t>
            </a:r>
            <a:endParaRPr lang="en-US" dirty="0"/>
          </a:p>
        </p:txBody>
      </p:sp>
      <p:sp>
        <p:nvSpPr>
          <p:cNvPr id="3" name="Content Placeholder 2"/>
          <p:cNvSpPr>
            <a:spLocks noGrp="1"/>
          </p:cNvSpPr>
          <p:nvPr>
            <p:ph idx="1"/>
          </p:nvPr>
        </p:nvSpPr>
        <p:spPr>
          <a:xfrm>
            <a:off x="381000" y="1905000"/>
            <a:ext cx="8229600" cy="4389120"/>
          </a:xfrm>
        </p:spPr>
        <p:txBody>
          <a:bodyPr>
            <a:normAutofit/>
          </a:bodyPr>
          <a:lstStyle/>
          <a:p>
            <a:pPr>
              <a:buNone/>
            </a:pPr>
            <a:r>
              <a:rPr lang="en-US" b="1" dirty="0" smtClean="0"/>
              <a:t>Traditional (Widget Based) Program Approaches</a:t>
            </a:r>
          </a:p>
          <a:p>
            <a:r>
              <a:rPr lang="en-US" dirty="0" smtClean="0"/>
              <a:t>Regulatory</a:t>
            </a:r>
          </a:p>
          <a:p>
            <a:r>
              <a:rPr lang="en-US" dirty="0" smtClean="0"/>
              <a:t>Operations/Supply Management</a:t>
            </a:r>
          </a:p>
          <a:p>
            <a:r>
              <a:rPr lang="en-US" dirty="0" smtClean="0"/>
              <a:t>Incentives and Rebates</a:t>
            </a:r>
          </a:p>
          <a:p>
            <a:r>
              <a:rPr lang="en-US" dirty="0" smtClean="0"/>
              <a:t>Education</a:t>
            </a:r>
            <a:r>
              <a:rPr lang="en-US" baseline="0" dirty="0" smtClean="0"/>
              <a:t> and Training</a:t>
            </a:r>
          </a:p>
        </p:txBody>
      </p:sp>
      <p:pic>
        <p:nvPicPr>
          <p:cNvPr id="1026" name="Picture 2"/>
          <p:cNvPicPr>
            <a:picLocks noChangeAspect="1" noChangeArrowheads="1"/>
          </p:cNvPicPr>
          <p:nvPr/>
        </p:nvPicPr>
        <p:blipFill>
          <a:blip r:embed="rId2" cstate="print"/>
          <a:srcRect/>
          <a:stretch>
            <a:fillRect/>
          </a:stretch>
        </p:blipFill>
        <p:spPr bwMode="auto">
          <a:xfrm>
            <a:off x="6858000" y="4953000"/>
            <a:ext cx="1150005" cy="12096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66800" y="4876800"/>
            <a:ext cx="1104900" cy="11049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962400" y="4572000"/>
            <a:ext cx="1217708" cy="18716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1143000"/>
          </a:xfrm>
        </p:spPr>
        <p:txBody>
          <a:bodyPr>
            <a:normAutofit/>
          </a:bodyPr>
          <a:lstStyle/>
          <a:p>
            <a:r>
              <a:rPr lang="en-US" dirty="0" smtClean="0"/>
              <a:t>Conservation Program Challenges</a:t>
            </a:r>
            <a:endParaRPr lang="en-US" dirty="0"/>
          </a:p>
        </p:txBody>
      </p:sp>
      <p:sp>
        <p:nvSpPr>
          <p:cNvPr id="3" name="Content Placeholder 2"/>
          <p:cNvSpPr>
            <a:spLocks noGrp="1"/>
          </p:cNvSpPr>
          <p:nvPr>
            <p:ph idx="1"/>
          </p:nvPr>
        </p:nvSpPr>
        <p:spPr>
          <a:xfrm>
            <a:off x="457200" y="1600200"/>
            <a:ext cx="8229600" cy="4389120"/>
          </a:xfrm>
        </p:spPr>
        <p:txBody>
          <a:bodyPr>
            <a:normAutofit/>
          </a:bodyPr>
          <a:lstStyle/>
          <a:p>
            <a:r>
              <a:rPr lang="en-US" dirty="0" smtClean="0"/>
              <a:t>Decreased Program Participation Rates</a:t>
            </a:r>
          </a:p>
          <a:p>
            <a:r>
              <a:rPr lang="en-US" dirty="0" smtClean="0"/>
              <a:t>Market Saturation (Early Adaptors)</a:t>
            </a:r>
          </a:p>
          <a:p>
            <a:r>
              <a:rPr lang="en-US" dirty="0" smtClean="0"/>
              <a:t>Decreased Water Savings Potential from Indoor Devices</a:t>
            </a:r>
          </a:p>
          <a:p>
            <a:r>
              <a:rPr lang="en-US" dirty="0" smtClean="0"/>
              <a:t>Unpredictable Weather Conditions</a:t>
            </a:r>
          </a:p>
          <a:p>
            <a:r>
              <a:rPr lang="en-US" dirty="0" smtClean="0"/>
              <a:t>Volatile Economic Conditions</a:t>
            </a:r>
          </a:p>
          <a:p>
            <a:r>
              <a:rPr lang="en-US" dirty="0" smtClean="0"/>
              <a:t>Impacts on Revenue</a:t>
            </a:r>
          </a:p>
          <a:p>
            <a:r>
              <a:rPr lang="en-US" dirty="0" smtClean="0"/>
              <a:t>Public Perception of Conservation</a:t>
            </a:r>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6400800" y="3200400"/>
            <a:ext cx="2315183" cy="2507226"/>
          </a:xfrm>
          <a:prstGeom prst="rect">
            <a:avLst/>
          </a:prstGeom>
          <a:noFill/>
          <a:ln w="9525">
            <a:noFill/>
            <a:miter lim="800000"/>
            <a:headEnd/>
            <a:tailEnd/>
          </a:ln>
        </p:spPr>
      </p:pic>
      <p:sp>
        <p:nvSpPr>
          <p:cNvPr id="5" name="TextBox 4"/>
          <p:cNvSpPr txBox="1"/>
          <p:nvPr/>
        </p:nvSpPr>
        <p:spPr>
          <a:xfrm>
            <a:off x="381000" y="5943600"/>
            <a:ext cx="7848600" cy="646331"/>
          </a:xfrm>
          <a:prstGeom prst="rect">
            <a:avLst/>
          </a:prstGeom>
          <a:noFill/>
        </p:spPr>
        <p:txBody>
          <a:bodyPr wrap="square" rtlCol="0">
            <a:spAutoFit/>
          </a:bodyPr>
          <a:lstStyle/>
          <a:p>
            <a:pPr algn="ctr"/>
            <a:r>
              <a:rPr lang="en-US" b="1" dirty="0" smtClean="0"/>
              <a:t>Questions: Are there other WCO‘s on the table that can rebrand/retool/reboot our conservation efforts?</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Opportunity -Retail Water Rates</a:t>
            </a:r>
            <a:endParaRPr lang="en-US" dirty="0"/>
          </a:p>
        </p:txBody>
      </p:sp>
      <p:sp>
        <p:nvSpPr>
          <p:cNvPr id="3" name="Content Placeholder 2"/>
          <p:cNvSpPr>
            <a:spLocks noGrp="1"/>
          </p:cNvSpPr>
          <p:nvPr>
            <p:ph idx="1"/>
          </p:nvPr>
        </p:nvSpPr>
        <p:spPr/>
        <p:txBody>
          <a:bodyPr/>
          <a:lstStyle/>
          <a:p>
            <a:r>
              <a:rPr lang="en-US" dirty="0" smtClean="0"/>
              <a:t>CUWCC BMP 1.4 (Utility Operations)</a:t>
            </a:r>
          </a:p>
          <a:p>
            <a:pPr lvl="1"/>
            <a:r>
              <a:rPr lang="en-US" dirty="0" smtClean="0"/>
              <a:t>70% Revenue from Volumetric Water Sales (Single Quantity Rate)</a:t>
            </a:r>
          </a:p>
          <a:p>
            <a:pPr lvl="1"/>
            <a:r>
              <a:rPr lang="en-US" dirty="0" smtClean="0"/>
              <a:t>30% Revenue from Fixed/Meter Charges</a:t>
            </a:r>
          </a:p>
          <a:p>
            <a:pPr lvl="1">
              <a:buNone/>
            </a:pPr>
            <a:endParaRPr lang="en-US" dirty="0" smtClean="0"/>
          </a:p>
          <a:p>
            <a:pPr lvl="1" algn="ctr">
              <a:buNone/>
            </a:pPr>
            <a:r>
              <a:rPr lang="en-US" sz="4000" b="1" dirty="0" smtClean="0"/>
              <a:t>V/(V + M) ≥ 70%</a:t>
            </a:r>
          </a:p>
        </p:txBody>
      </p:sp>
      <p:pic>
        <p:nvPicPr>
          <p:cNvPr id="4" name="Picture 3" descr="VWCLogoWTypeNew"/>
          <p:cNvPicPr>
            <a:picLocks noChangeAspect="1" noChangeArrowheads="1"/>
          </p:cNvPicPr>
          <p:nvPr/>
        </p:nvPicPr>
        <p:blipFill>
          <a:blip r:embed="rId2" cstate="print"/>
          <a:srcRect/>
          <a:stretch>
            <a:fillRect/>
          </a:stretch>
        </p:blipFill>
        <p:spPr bwMode="auto">
          <a:xfrm>
            <a:off x="7696200" y="5562600"/>
            <a:ext cx="1143000" cy="1143000"/>
          </a:xfrm>
          <a:prstGeom prst="rect">
            <a:avLst/>
          </a:prstGeom>
          <a:noFill/>
          <a:ln w="9525">
            <a:noFill/>
            <a:miter lim="800000"/>
            <a:headEnd/>
            <a:tailEnd/>
          </a:ln>
        </p:spPr>
      </p:pic>
      <p:pic>
        <p:nvPicPr>
          <p:cNvPr id="4098" name="Picture 2" descr="C:\Users\mattdick\AppData\Local\Microsoft\Windows\Temporary Internet Files\Content.IE5\ZQONYIYC\MP900321177[1].jpg"/>
          <p:cNvPicPr>
            <a:picLocks noChangeAspect="1" noChangeArrowheads="1"/>
          </p:cNvPicPr>
          <p:nvPr/>
        </p:nvPicPr>
        <p:blipFill>
          <a:blip r:embed="rId3" cstate="print"/>
          <a:srcRect/>
          <a:stretch>
            <a:fillRect/>
          </a:stretch>
        </p:blipFill>
        <p:spPr bwMode="auto">
          <a:xfrm>
            <a:off x="609600" y="4038600"/>
            <a:ext cx="1729232" cy="242415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991600" cy="1143000"/>
          </a:xfrm>
        </p:spPr>
        <p:txBody>
          <a:bodyPr>
            <a:normAutofit/>
          </a:bodyPr>
          <a:lstStyle/>
          <a:p>
            <a:r>
              <a:rPr lang="en-US" dirty="0" smtClean="0"/>
              <a:t>Retooling Retail Water Rates</a:t>
            </a:r>
            <a:endParaRPr lang="en-US" dirty="0"/>
          </a:p>
        </p:txBody>
      </p:sp>
      <p:graphicFrame>
        <p:nvGraphicFramePr>
          <p:cNvPr id="6" name="Diagram 5"/>
          <p:cNvGraphicFramePr/>
          <p:nvPr/>
        </p:nvGraphicFramePr>
        <p:xfrm>
          <a:off x="0" y="1752600"/>
          <a:ext cx="5181600" cy="332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Arrow 9"/>
          <p:cNvSpPr/>
          <p:nvPr/>
        </p:nvSpPr>
        <p:spPr>
          <a:xfrm>
            <a:off x="4343400" y="3048000"/>
            <a:ext cx="1219200" cy="838200"/>
          </a:xfrm>
          <a:prstGeom prst="rightArrow">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066800" y="5257800"/>
            <a:ext cx="7010400" cy="1354217"/>
          </a:xfrm>
          <a:prstGeom prst="rect">
            <a:avLst/>
          </a:prstGeom>
          <a:noFill/>
        </p:spPr>
        <p:txBody>
          <a:bodyPr wrap="square" rtlCol="0">
            <a:spAutoFit/>
          </a:bodyPr>
          <a:lstStyle/>
          <a:p>
            <a:pPr algn="ctr"/>
            <a:r>
              <a:rPr lang="en-US" sz="3200" b="1" dirty="0" smtClean="0"/>
              <a:t>Paradigm Shift in Valencia’s Water Conservation Rate Design</a:t>
            </a:r>
          </a:p>
          <a:p>
            <a:endParaRPr lang="en-US" dirty="0"/>
          </a:p>
        </p:txBody>
      </p:sp>
      <p:pic>
        <p:nvPicPr>
          <p:cNvPr id="2053" name="Picture 5"/>
          <p:cNvPicPr>
            <a:picLocks noChangeAspect="1" noChangeArrowheads="1"/>
          </p:cNvPicPr>
          <p:nvPr/>
        </p:nvPicPr>
        <p:blipFill>
          <a:blip r:embed="rId7" cstate="print"/>
          <a:srcRect/>
          <a:stretch>
            <a:fillRect/>
          </a:stretch>
        </p:blipFill>
        <p:spPr bwMode="auto">
          <a:xfrm>
            <a:off x="5677924" y="2514600"/>
            <a:ext cx="2913626" cy="2133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924800" cy="1143000"/>
          </a:xfrm>
        </p:spPr>
        <p:txBody>
          <a:bodyPr>
            <a:normAutofit fontScale="90000"/>
          </a:bodyPr>
          <a:lstStyle/>
          <a:p>
            <a:r>
              <a:rPr lang="en-US" dirty="0" smtClean="0"/>
              <a:t>Conservation Rate Design Implementation Plan</a:t>
            </a:r>
            <a:endParaRPr lang="en-US" dirty="0"/>
          </a:p>
        </p:txBody>
      </p:sp>
      <p:sp>
        <p:nvSpPr>
          <p:cNvPr id="3" name="Content Placeholder 2"/>
          <p:cNvSpPr>
            <a:spLocks noGrp="1"/>
          </p:cNvSpPr>
          <p:nvPr>
            <p:ph idx="1"/>
          </p:nvPr>
        </p:nvSpPr>
        <p:spPr>
          <a:xfrm>
            <a:off x="457200" y="2209800"/>
            <a:ext cx="8229600" cy="4389120"/>
          </a:xfrm>
        </p:spPr>
        <p:txBody>
          <a:bodyPr/>
          <a:lstStyle/>
          <a:p>
            <a:r>
              <a:rPr lang="en-US" b="1" dirty="0" smtClean="0"/>
              <a:t>Phase I – 2011 Residential</a:t>
            </a:r>
          </a:p>
          <a:p>
            <a:r>
              <a:rPr lang="en-US" b="1" u="sng" dirty="0" smtClean="0"/>
              <a:t>Phase II – 2012 Dedicated Irrigation Meters</a:t>
            </a:r>
          </a:p>
          <a:p>
            <a:r>
              <a:rPr lang="en-US" dirty="0" smtClean="0"/>
              <a:t>Phase III – 2015 Multi-Family Residential and Public Authority</a:t>
            </a:r>
          </a:p>
          <a:p>
            <a:r>
              <a:rPr lang="en-US" dirty="0" smtClean="0"/>
              <a:t>Phase IV – 20?? Commercial/Industrial/Institutional</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04800" y="4953000"/>
            <a:ext cx="1875029" cy="14382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86000" y="4953000"/>
            <a:ext cx="1905000" cy="14250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343400" y="4953000"/>
            <a:ext cx="2057400" cy="1431235"/>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6629400" y="4953000"/>
            <a:ext cx="2080718" cy="14478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1456</TotalTime>
  <Words>807</Words>
  <Application>Microsoft Office PowerPoint</Application>
  <PresentationFormat>On-screen Show (4:3)</PresentationFormat>
  <Paragraphs>148</Paragraphs>
  <Slides>41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Brush Script MT</vt:lpstr>
      <vt:lpstr>Calibri</vt:lpstr>
      <vt:lpstr>Constantia</vt:lpstr>
      <vt:lpstr>Wingdings 2</vt:lpstr>
      <vt:lpstr>Flow</vt:lpstr>
      <vt:lpstr>Effectively Implementing Water Budgets for Multiple Customer Classes 2012 Water Smart Innovations  </vt:lpstr>
      <vt:lpstr>Purpose of Presentation</vt:lpstr>
      <vt:lpstr>Valencia Water Company</vt:lpstr>
      <vt:lpstr>Changes to Statewide Water Policy in California</vt:lpstr>
      <vt:lpstr>Valencia’s Conservation Strategy</vt:lpstr>
      <vt:lpstr>Conservation Program Challenges</vt:lpstr>
      <vt:lpstr>Opportunity -Retail Water Rates</vt:lpstr>
      <vt:lpstr>Retooling Retail Water Rates</vt:lpstr>
      <vt:lpstr>Conservation Rate Design Implementation Plan</vt:lpstr>
      <vt:lpstr>Phase I: Residential WaterSMART Allocation Program</vt:lpstr>
      <vt:lpstr>Goals for Conservation Rate Design</vt:lpstr>
      <vt:lpstr>Defining “Water Allocations”</vt:lpstr>
      <vt:lpstr>Residential WSA Program</vt:lpstr>
      <vt:lpstr>Tiered Rate Structure</vt:lpstr>
      <vt:lpstr>Phase II – WaterSMART for Dedicated Irrigation Metered Customers</vt:lpstr>
      <vt:lpstr>Conservation Rate Design Challenges </vt:lpstr>
      <vt:lpstr>WaterSMART for Dedicated Irrigation Metered Customers</vt:lpstr>
      <vt:lpstr>WaterSMART Allocation Program Software Integration</vt:lpstr>
      <vt:lpstr>Phase I: Residential WaterSMART Allocation Software Integration</vt:lpstr>
      <vt:lpstr>Software Design</vt:lpstr>
      <vt:lpstr>Customer Information System Integration</vt:lpstr>
      <vt:lpstr>WaterSMART GUI-I</vt:lpstr>
      <vt:lpstr>WaterSMART GUI-II</vt:lpstr>
      <vt:lpstr>Phase II: Dedicated Irrigation Meter Software Integration</vt:lpstr>
      <vt:lpstr>Software Upgrades  Configuration Wizard Added</vt:lpstr>
      <vt:lpstr>Software Upgrades  Configuration Wizard Added (Step 1)</vt:lpstr>
      <vt:lpstr>Software Upgrades  Configuration Wizard Added (Step 2)</vt:lpstr>
      <vt:lpstr>Software Upgrades  Configuration Wizard Added (Step 3)</vt:lpstr>
      <vt:lpstr>Software Upgrades  Configuration Wizard Added (Step 5)</vt:lpstr>
      <vt:lpstr>CIS Integration</vt:lpstr>
      <vt:lpstr>WaterSMART in Action</vt:lpstr>
      <vt:lpstr>WaterSMART In Action</vt:lpstr>
      <vt:lpstr>WaterSMART in Action</vt:lpstr>
      <vt:lpstr>WaterSMART in Action</vt:lpstr>
      <vt:lpstr>WaterSMART In Action</vt:lpstr>
      <vt:lpstr>WaterSMART in Action</vt:lpstr>
      <vt:lpstr>WaterSMART In Action</vt:lpstr>
      <vt:lpstr>WaterSMART in Action</vt:lpstr>
      <vt:lpstr>Future Tools</vt:lpstr>
      <vt:lpstr>Future Tools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Effectively Implementing Water Budgets for Multiple Customer Classes</dc:title>
  <dc:creator>Matt Dickens</dc:creator>
  <cp:lastModifiedBy>Matt Dickens</cp:lastModifiedBy>
  <cp:revision>93</cp:revision>
  <dcterms:created xsi:type="dcterms:W3CDTF">2012-08-02T15:51:38Z</dcterms:created>
  <dcterms:modified xsi:type="dcterms:W3CDTF">2016-01-14T18:57:52Z</dcterms:modified>
</cp:coreProperties>
</file>