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05" r:id="rId4"/>
    <p:sldId id="259" r:id="rId5"/>
    <p:sldId id="307" r:id="rId6"/>
    <p:sldId id="262" r:id="rId7"/>
    <p:sldId id="276" r:id="rId8"/>
    <p:sldId id="275" r:id="rId9"/>
    <p:sldId id="272" r:id="rId10"/>
    <p:sldId id="282" r:id="rId11"/>
    <p:sldId id="283" r:id="rId12"/>
    <p:sldId id="297" r:id="rId13"/>
    <p:sldId id="302" r:id="rId14"/>
    <p:sldId id="298" r:id="rId15"/>
    <p:sldId id="300" r:id="rId16"/>
    <p:sldId id="289" r:id="rId17"/>
    <p:sldId id="291" r:id="rId18"/>
    <p:sldId id="28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2363" autoAdjust="0"/>
  </p:normalViewPr>
  <p:slideViewPr>
    <p:cSldViewPr>
      <p:cViewPr varScale="1">
        <p:scale>
          <a:sx n="123" d="100"/>
          <a:sy n="123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EDDE6-45E3-470F-A4CD-EDDAE3665DE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C98DFF-4C27-48B8-93DE-DB29B3B63521}">
      <dgm:prSet phldrT="[Text]"/>
      <dgm:spPr/>
      <dgm:t>
        <a:bodyPr/>
        <a:lstStyle/>
        <a:p>
          <a:r>
            <a:rPr lang="en-US" dirty="0" smtClean="0"/>
            <a:t>Staff Preparation</a:t>
          </a:r>
          <a:endParaRPr lang="en-US" dirty="0"/>
        </a:p>
      </dgm:t>
    </dgm:pt>
    <dgm:pt modelId="{B8298E13-4AC0-499B-BC2F-D34BA773E5CF}" type="parTrans" cxnId="{9A6FB945-9C16-4D8D-BF71-857DBF459811}">
      <dgm:prSet/>
      <dgm:spPr/>
      <dgm:t>
        <a:bodyPr/>
        <a:lstStyle/>
        <a:p>
          <a:endParaRPr lang="en-US"/>
        </a:p>
      </dgm:t>
    </dgm:pt>
    <dgm:pt modelId="{BB5A1D98-A179-44C5-8E1E-93FCA57C7508}" type="sibTrans" cxnId="{9A6FB945-9C16-4D8D-BF71-857DBF459811}">
      <dgm:prSet/>
      <dgm:spPr/>
      <dgm:t>
        <a:bodyPr/>
        <a:lstStyle/>
        <a:p>
          <a:endParaRPr lang="en-US"/>
        </a:p>
      </dgm:t>
    </dgm:pt>
    <dgm:pt modelId="{CBC601D5-5349-4051-91E8-46CC516862E7}">
      <dgm:prSet phldrT="[Text]"/>
      <dgm:spPr/>
      <dgm:t>
        <a:bodyPr/>
        <a:lstStyle/>
        <a:p>
          <a:r>
            <a:rPr lang="en-US" dirty="0" smtClean="0"/>
            <a:t>Fair and Equitable Program</a:t>
          </a:r>
          <a:endParaRPr lang="en-US" dirty="0"/>
        </a:p>
      </dgm:t>
    </dgm:pt>
    <dgm:pt modelId="{C3BD4750-DFDB-4A8E-864A-F7D03F68215E}" type="parTrans" cxnId="{BEB953C0-FC17-4762-A026-B47FDF9ED686}">
      <dgm:prSet/>
      <dgm:spPr/>
      <dgm:t>
        <a:bodyPr/>
        <a:lstStyle/>
        <a:p>
          <a:endParaRPr lang="en-US"/>
        </a:p>
      </dgm:t>
    </dgm:pt>
    <dgm:pt modelId="{401DED26-5160-4FEB-9581-F33C1C0B5BDB}" type="sibTrans" cxnId="{BEB953C0-FC17-4762-A026-B47FDF9ED686}">
      <dgm:prSet/>
      <dgm:spPr/>
      <dgm:t>
        <a:bodyPr/>
        <a:lstStyle/>
        <a:p>
          <a:endParaRPr lang="en-US"/>
        </a:p>
      </dgm:t>
    </dgm:pt>
    <dgm:pt modelId="{C97E3E06-930E-4000-AFAA-E570DD42BCC9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BACC0274-4DEB-4797-A851-44622C453888}" type="parTrans" cxnId="{9603768E-4B56-4F37-9510-F77CE8E537A6}">
      <dgm:prSet/>
      <dgm:spPr/>
      <dgm:t>
        <a:bodyPr/>
        <a:lstStyle/>
        <a:p>
          <a:endParaRPr lang="en-US"/>
        </a:p>
      </dgm:t>
    </dgm:pt>
    <dgm:pt modelId="{F0DFEEC4-DC9B-40EB-B77A-4B30CCFAA9DE}" type="sibTrans" cxnId="{9603768E-4B56-4F37-9510-F77CE8E537A6}">
      <dgm:prSet/>
      <dgm:spPr/>
      <dgm:t>
        <a:bodyPr/>
        <a:lstStyle/>
        <a:p>
          <a:endParaRPr lang="en-US"/>
        </a:p>
      </dgm:t>
    </dgm:pt>
    <dgm:pt modelId="{4938B02F-7322-4669-934F-03DBA3EF9A86}">
      <dgm:prSet phldrT="[Text]"/>
      <dgm:spPr/>
      <dgm:t>
        <a:bodyPr/>
        <a:lstStyle/>
        <a:p>
          <a:r>
            <a:rPr lang="en-US" dirty="0" smtClean="0"/>
            <a:t>Program Acceptance</a:t>
          </a:r>
          <a:endParaRPr lang="en-US" dirty="0"/>
        </a:p>
      </dgm:t>
    </dgm:pt>
    <dgm:pt modelId="{C8026F89-991A-4419-91EA-3110E8184552}" type="parTrans" cxnId="{E7428FA9-859E-4F8B-A0AA-99ED2F421FF1}">
      <dgm:prSet/>
      <dgm:spPr/>
      <dgm:t>
        <a:bodyPr/>
        <a:lstStyle/>
        <a:p>
          <a:endParaRPr lang="en-US"/>
        </a:p>
      </dgm:t>
    </dgm:pt>
    <dgm:pt modelId="{6BB5D9F7-FACE-4181-A67E-90D3546B1847}" type="sibTrans" cxnId="{E7428FA9-859E-4F8B-A0AA-99ED2F421FF1}">
      <dgm:prSet/>
      <dgm:spPr/>
      <dgm:t>
        <a:bodyPr/>
        <a:lstStyle/>
        <a:p>
          <a:endParaRPr lang="en-US"/>
        </a:p>
      </dgm:t>
    </dgm:pt>
    <dgm:pt modelId="{D2B9B1EA-62AA-4631-8DEC-635FEA64EF6F}" type="pres">
      <dgm:prSet presAssocID="{EC0EDDE6-45E3-470F-A4CD-EDDAE3665DE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1BAF7-086F-4B68-998E-DA109A58FBDA}" type="pres">
      <dgm:prSet presAssocID="{EC0EDDE6-45E3-470F-A4CD-EDDAE3665DE8}" presName="ellipse" presStyleLbl="trBgShp" presStyleIdx="0" presStyleCnt="1"/>
      <dgm:spPr/>
    </dgm:pt>
    <dgm:pt modelId="{F8DDFB88-15F1-442D-A5C1-A8C9812A08F6}" type="pres">
      <dgm:prSet presAssocID="{EC0EDDE6-45E3-470F-A4CD-EDDAE3665DE8}" presName="arrow1" presStyleLbl="fgShp" presStyleIdx="0" presStyleCnt="1" custLinFactNeighborX="17675" custLinFactNeighborY="7177"/>
      <dgm:spPr/>
    </dgm:pt>
    <dgm:pt modelId="{76F0369B-44EB-4553-ACBD-474143F9260F}" type="pres">
      <dgm:prSet presAssocID="{EC0EDDE6-45E3-470F-A4CD-EDDAE3665DE8}" presName="rectangle" presStyleLbl="revTx" presStyleIdx="0" presStyleCnt="1" custLinFactNeighborX="2859" custLinFactNeighborY="-2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5089E-5744-4E41-B222-A7ECF1D082DF}" type="pres">
      <dgm:prSet presAssocID="{CBC601D5-5349-4051-91E8-46CC516862E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D8927-76A2-4378-9127-15C76C32A2A2}" type="pres">
      <dgm:prSet presAssocID="{C97E3E06-930E-4000-AFAA-E570DD42BCC9}" presName="item2" presStyleLbl="node1" presStyleIdx="1" presStyleCnt="3" custLinFactNeighborX="15332" custLinFactNeighborY="-2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3E736-5EAB-4C7E-BCB7-7E96C1DAF9A6}" type="pres">
      <dgm:prSet presAssocID="{4938B02F-7322-4669-934F-03DBA3EF9A86}" presName="item3" presStyleLbl="node1" presStyleIdx="2" presStyleCnt="3" custLinFactNeighborX="26848" custLinFactNeighborY="4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FC7F0-799E-4FF9-AEFC-73A5F33BB165}" type="pres">
      <dgm:prSet presAssocID="{EC0EDDE6-45E3-470F-A4CD-EDDAE3665DE8}" presName="funnel" presStyleLbl="trAlignAcc1" presStyleIdx="0" presStyleCnt="1" custLinFactNeighborX="3821" custLinFactNeighborY="460"/>
      <dgm:spPr/>
      <dgm:t>
        <a:bodyPr/>
        <a:lstStyle/>
        <a:p>
          <a:endParaRPr lang="en-US"/>
        </a:p>
      </dgm:t>
    </dgm:pt>
  </dgm:ptLst>
  <dgm:cxnLst>
    <dgm:cxn modelId="{282E3727-73C7-4E67-AD61-24CC4FB01959}" type="presOf" srcId="{4938B02F-7322-4669-934F-03DBA3EF9A86}" destId="{76F0369B-44EB-4553-ACBD-474143F9260F}" srcOrd="0" destOrd="0" presId="urn:microsoft.com/office/officeart/2005/8/layout/funnel1"/>
    <dgm:cxn modelId="{9603768E-4B56-4F37-9510-F77CE8E537A6}" srcId="{EC0EDDE6-45E3-470F-A4CD-EDDAE3665DE8}" destId="{C97E3E06-930E-4000-AFAA-E570DD42BCC9}" srcOrd="2" destOrd="0" parTransId="{BACC0274-4DEB-4797-A851-44622C453888}" sibTransId="{F0DFEEC4-DC9B-40EB-B77A-4B30CCFAA9DE}"/>
    <dgm:cxn modelId="{8421EFFB-C414-49B0-8BB7-3A78B5ADC4D6}" type="presOf" srcId="{EC0EDDE6-45E3-470F-A4CD-EDDAE3665DE8}" destId="{D2B9B1EA-62AA-4631-8DEC-635FEA64EF6F}" srcOrd="0" destOrd="0" presId="urn:microsoft.com/office/officeart/2005/8/layout/funnel1"/>
    <dgm:cxn modelId="{D1F5B77E-77BA-493C-BE25-7C0554036916}" type="presOf" srcId="{D4C98DFF-4C27-48B8-93DE-DB29B3B63521}" destId="{2953E736-5EAB-4C7E-BCB7-7E96C1DAF9A6}" srcOrd="0" destOrd="0" presId="urn:microsoft.com/office/officeart/2005/8/layout/funnel1"/>
    <dgm:cxn modelId="{3131A3C0-1D09-4A7D-8EC8-EF5144DE60F9}" type="presOf" srcId="{CBC601D5-5349-4051-91E8-46CC516862E7}" destId="{9DFD8927-76A2-4378-9127-15C76C32A2A2}" srcOrd="0" destOrd="0" presId="urn:microsoft.com/office/officeart/2005/8/layout/funnel1"/>
    <dgm:cxn modelId="{1DF439CA-3254-4483-BC75-F543D3D264AE}" type="presOf" srcId="{C97E3E06-930E-4000-AFAA-E570DD42BCC9}" destId="{D9F5089E-5744-4E41-B222-A7ECF1D082DF}" srcOrd="0" destOrd="0" presId="urn:microsoft.com/office/officeart/2005/8/layout/funnel1"/>
    <dgm:cxn modelId="{E7428FA9-859E-4F8B-A0AA-99ED2F421FF1}" srcId="{EC0EDDE6-45E3-470F-A4CD-EDDAE3665DE8}" destId="{4938B02F-7322-4669-934F-03DBA3EF9A86}" srcOrd="3" destOrd="0" parTransId="{C8026F89-991A-4419-91EA-3110E8184552}" sibTransId="{6BB5D9F7-FACE-4181-A67E-90D3546B1847}"/>
    <dgm:cxn modelId="{BEB953C0-FC17-4762-A026-B47FDF9ED686}" srcId="{EC0EDDE6-45E3-470F-A4CD-EDDAE3665DE8}" destId="{CBC601D5-5349-4051-91E8-46CC516862E7}" srcOrd="1" destOrd="0" parTransId="{C3BD4750-DFDB-4A8E-864A-F7D03F68215E}" sibTransId="{401DED26-5160-4FEB-9581-F33C1C0B5BDB}"/>
    <dgm:cxn modelId="{9A6FB945-9C16-4D8D-BF71-857DBF459811}" srcId="{EC0EDDE6-45E3-470F-A4CD-EDDAE3665DE8}" destId="{D4C98DFF-4C27-48B8-93DE-DB29B3B63521}" srcOrd="0" destOrd="0" parTransId="{B8298E13-4AC0-499B-BC2F-D34BA773E5CF}" sibTransId="{BB5A1D98-A179-44C5-8E1E-93FCA57C7508}"/>
    <dgm:cxn modelId="{3D46D584-40BE-4C79-8B4E-766F01693F5F}" type="presParOf" srcId="{D2B9B1EA-62AA-4631-8DEC-635FEA64EF6F}" destId="{3651BAF7-086F-4B68-998E-DA109A58FBDA}" srcOrd="0" destOrd="0" presId="urn:microsoft.com/office/officeart/2005/8/layout/funnel1"/>
    <dgm:cxn modelId="{91CDC101-A744-4B31-9349-0ABFB398BF7D}" type="presParOf" srcId="{D2B9B1EA-62AA-4631-8DEC-635FEA64EF6F}" destId="{F8DDFB88-15F1-442D-A5C1-A8C9812A08F6}" srcOrd="1" destOrd="0" presId="urn:microsoft.com/office/officeart/2005/8/layout/funnel1"/>
    <dgm:cxn modelId="{21BB1CDB-152D-4E8A-9B8E-5020639152BF}" type="presParOf" srcId="{D2B9B1EA-62AA-4631-8DEC-635FEA64EF6F}" destId="{76F0369B-44EB-4553-ACBD-474143F9260F}" srcOrd="2" destOrd="0" presId="urn:microsoft.com/office/officeart/2005/8/layout/funnel1"/>
    <dgm:cxn modelId="{EFF1027B-1D43-4FF7-B4F2-4B6D9F884722}" type="presParOf" srcId="{D2B9B1EA-62AA-4631-8DEC-635FEA64EF6F}" destId="{D9F5089E-5744-4E41-B222-A7ECF1D082DF}" srcOrd="3" destOrd="0" presId="urn:microsoft.com/office/officeart/2005/8/layout/funnel1"/>
    <dgm:cxn modelId="{C884A93A-783E-454F-AC64-8F7834BBFFD5}" type="presParOf" srcId="{D2B9B1EA-62AA-4631-8DEC-635FEA64EF6F}" destId="{9DFD8927-76A2-4378-9127-15C76C32A2A2}" srcOrd="4" destOrd="0" presId="urn:microsoft.com/office/officeart/2005/8/layout/funnel1"/>
    <dgm:cxn modelId="{ED67567E-C8BB-4C16-8CF1-ACD004A7124D}" type="presParOf" srcId="{D2B9B1EA-62AA-4631-8DEC-635FEA64EF6F}" destId="{2953E736-5EAB-4C7E-BCB7-7E96C1DAF9A6}" srcOrd="5" destOrd="0" presId="urn:microsoft.com/office/officeart/2005/8/layout/funnel1"/>
    <dgm:cxn modelId="{308D3387-14BE-4597-B4C0-D78966D62DEC}" type="presParOf" srcId="{D2B9B1EA-62AA-4631-8DEC-635FEA64EF6F}" destId="{254FC7F0-799E-4FF9-AEFC-73A5F33BB16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EE7825-639F-4D33-B765-3E8AB0726D1D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90A7B9-832C-4D44-8ED8-2AC323126B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C05979-D2FA-48A3-AB24-974A695D7C45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EEDC85-6066-478E-89AA-D32601C1E1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Program, because</a:t>
            </a:r>
            <a:r>
              <a:rPr lang="en-US" baseline="0" dirty="0" smtClean="0"/>
              <a:t> of CPUC filings, would be rolled out over two years.</a:t>
            </a:r>
          </a:p>
          <a:p>
            <a:r>
              <a:rPr lang="en-US" baseline="0" dirty="0" smtClean="0"/>
              <a:t>A great opportunity to reach, educate customers before tiered rates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Issue: Allocations not precise because averaging of landscaped areas by neighborhood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Increasing audience segmentation…. No longer a “one message fits all”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58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9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 to GM – Planned to roll out in winter when usage low so any $</a:t>
            </a:r>
            <a:r>
              <a:rPr lang="en-US" baseline="0" dirty="0" smtClean="0"/>
              <a:t> impacts less severe.  But l</a:t>
            </a:r>
            <a:r>
              <a:rPr lang="en-US" dirty="0" smtClean="0"/>
              <a:t>ucky during roll</a:t>
            </a:r>
            <a:r>
              <a:rPr lang="en-US" baseline="0" dirty="0" smtClean="0"/>
              <a:t> out of tiered rates that it was rainy and also start of summer unusually cool.</a:t>
            </a:r>
          </a:p>
          <a:p>
            <a:r>
              <a:rPr lang="en-US" baseline="0" dirty="0" smtClean="0"/>
              <a:t>VWC customers turn or reduce sprinkler run times in winter and do not turn sprinklers “up” based on calendar…they wait until it gets hot (and forget to reduce in Fall)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Aggressive goal – some </a:t>
            </a:r>
            <a:r>
              <a:rPr lang="en-US" dirty="0" err="1" smtClean="0"/>
              <a:t>SoCal</a:t>
            </a:r>
            <a:r>
              <a:rPr lang="en-US" dirty="0" smtClean="0"/>
              <a:t> water</a:t>
            </a:r>
            <a:r>
              <a:rPr lang="en-US" baseline="0" dirty="0" smtClean="0"/>
              <a:t> agencies had goals of 20% customer complaints and variance requests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Solution – a guerilla marketing effort.  </a:t>
            </a:r>
          </a:p>
          <a:p>
            <a:r>
              <a:rPr lang="en-US" baseline="0" dirty="0" smtClean="0"/>
              <a:t>High Touch service philosophy – much like a bank..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Inform them for a long time before you spring it on them..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Surround strategy.  Make sure customers did not ignore</a:t>
            </a:r>
            <a:r>
              <a:rPr lang="en-US" baseline="0" dirty="0" smtClean="0"/>
              <a:t> the bill stuffer.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High-impact was important in Phase 2 (10,000 limitation, modifications to landscape area)</a:t>
            </a:r>
          </a:p>
          <a:p>
            <a:endParaRPr lang="en-US" dirty="0" smtClean="0"/>
          </a:p>
          <a:p>
            <a:r>
              <a:rPr lang="en-US" dirty="0" smtClean="0"/>
              <a:t>Focus groups told us customers</a:t>
            </a:r>
            <a:r>
              <a:rPr lang="en-US" baseline="0" dirty="0" smtClean="0"/>
              <a:t> felt they were smart, wanted to be treated as smart.. This was a “high tech” solution…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5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Surround strategy.  Make sure customers did not ignore</a:t>
            </a:r>
            <a:r>
              <a:rPr lang="en-US" baseline="0" dirty="0" smtClean="0"/>
              <a:t> the bill stuffer.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High-impact was important in Phase 2 (10,000 limitation, modifications to landscape area)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6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things that can not be seen on a customer bill due to space limits – things we added to </a:t>
            </a:r>
            <a:r>
              <a:rPr lang="en-US" dirty="0" err="1" smtClean="0"/>
              <a:t>webconnect</a:t>
            </a:r>
            <a:endParaRPr lang="en-US" baseline="0" dirty="0" smtClean="0"/>
          </a:p>
          <a:p>
            <a:r>
              <a:rPr lang="en-US" baseline="0" dirty="0" smtClean="0"/>
              <a:t>Can convert between </a:t>
            </a:r>
            <a:r>
              <a:rPr lang="en-US" baseline="0" dirty="0" err="1" smtClean="0"/>
              <a:t>ccf’s</a:t>
            </a:r>
            <a:r>
              <a:rPr lang="en-US" baseline="0" dirty="0" smtClean="0"/>
              <a:t> and gallons</a:t>
            </a:r>
          </a:p>
          <a:p>
            <a:r>
              <a:rPr lang="en-US" baseline="0" dirty="0" smtClean="0"/>
              <a:t>Can do back and look at 24 months of history at a glance to see indoor and outdoor budgets shown separately</a:t>
            </a:r>
          </a:p>
          <a:p>
            <a:r>
              <a:rPr lang="en-US" baseline="0" dirty="0" smtClean="0"/>
              <a:t>Quick access to 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8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Added two year history of WSA to actual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2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side of slide shows an expanded view of important WSA and Tiered Billing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5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WSA</a:t>
            </a:r>
            <a:r>
              <a:rPr lang="en-US" baseline="0" dirty="0" smtClean="0"/>
              <a:t> and Tiered Rates new to VWC customers – I truly believe we need to touch each customer through a grass roots effort (fishing boat, lake house, social gatherings) – Once explained to a person they truly understand the equity of our program and effort it has taken to make equitable.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9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DC85-6066-478E-89AA-D32601C1E1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6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4D535F-A77E-43B4-AEA0-BEF97F13A3F8}" type="datetimeFigureOut">
              <a:rPr lang="en-US" smtClean="0"/>
              <a:pPr/>
              <a:t>1/14/2016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29A4A9-3CB2-4C78-9547-90CBCA9E57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Communicating </a:t>
            </a:r>
            <a:r>
              <a:rPr lang="en-US" dirty="0"/>
              <a:t>W</a:t>
            </a:r>
            <a:r>
              <a:rPr lang="en-US" dirty="0" smtClean="0"/>
              <a:t>ith Customers About Rates….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at a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October 6, 2011</a:t>
            </a:r>
            <a:endParaRPr lang="en-US" sz="1400" dirty="0"/>
          </a:p>
        </p:txBody>
      </p:sp>
      <p:pic>
        <p:nvPicPr>
          <p:cNvPr id="5" name="Picture 4" descr="WCo TWC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676" y="4572000"/>
            <a:ext cx="5335524" cy="18470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VWCLogoWType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038600"/>
            <a:ext cx="2438400" cy="2438400"/>
          </a:xfrm>
          <a:prstGeom prst="rect">
            <a:avLst/>
          </a:prstGeom>
          <a:ln w="12700" cmpd="sng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Continued Communication Efforts Bill Insert - Front Side</a:t>
            </a:r>
            <a:endParaRPr lang="en-US" dirty="0"/>
          </a:p>
        </p:txBody>
      </p:sp>
      <p:pic>
        <p:nvPicPr>
          <p:cNvPr id="6" name="Content Placeholder 5" descr="VALENCIA WATER CO 4-c bill insert-hi res_Pag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371600"/>
            <a:ext cx="4114800" cy="5094913"/>
          </a:xfrm>
        </p:spPr>
      </p:pic>
      <p:sp>
        <p:nvSpPr>
          <p:cNvPr id="4" name="TextBox 3"/>
          <p:cNvSpPr txBox="1"/>
          <p:nvPr/>
        </p:nvSpPr>
        <p:spPr>
          <a:xfrm>
            <a:off x="838200" y="1447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2011 Annual Bill Calculation Mailer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LENCIA WATER CO 4-c bill insert-hi res_Pag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295400"/>
            <a:ext cx="4191000" cy="5333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Continued Communication Effort  Bill Insert - Back Side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1" y="1524000"/>
            <a:ext cx="2057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2011 Annual Bill Calculation Mailer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Rigorous training for Customer Service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Quick response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Personal visits to homes</a:t>
            </a:r>
          </a:p>
          <a:p>
            <a:pPr lvl="1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Customer testimonials</a:t>
            </a:r>
          </a:p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Efforts included: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b="1" dirty="0" smtClean="0"/>
              <a:t>Continuous Efforts Include</a:t>
            </a:r>
            <a:r>
              <a:rPr lang="en-US" sz="1900" dirty="0" smtClean="0"/>
              <a:t>: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b="1" dirty="0" smtClean="0"/>
              <a:t>Targeted Market Outreach 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High Impact Customer Outreach Program 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Monthly Abnormally Hi/Low vs. Allocation </a:t>
            </a:r>
          </a:p>
          <a:p>
            <a:pPr lvl="2">
              <a:buNone/>
            </a:pP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b="1" dirty="0" smtClean="0"/>
              <a:t>New/Improved Conservation Programs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HELIUM Rebate Program - High Efficiency Landscape Irrigation Upgrade Measures 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High Consumption Notification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Specialized Residential Audits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Complete Audit (Indoor and Outdoor)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Irrigation Only Audit 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Leak Detection Assistance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Outreach Efforts</a:t>
            </a:r>
            <a:endParaRPr lang="en-US" dirty="0"/>
          </a:p>
        </p:txBody>
      </p:sp>
      <p:pic>
        <p:nvPicPr>
          <p:cNvPr id="4" name="Picture 3" descr="helium logo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419600"/>
            <a:ext cx="2045208" cy="10370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Continuous Outreach – Targeted Market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219200"/>
            <a:ext cx="594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High Impact Customer</a:t>
            </a:r>
            <a:r>
              <a:rPr lang="en-US" b="1" dirty="0" smtClean="0"/>
              <a:t> </a:t>
            </a:r>
            <a:r>
              <a:rPr lang="en-US" sz="2200" b="1" dirty="0" smtClean="0"/>
              <a:t>Outreach Program</a:t>
            </a:r>
            <a:endParaRPr lang="en-US" sz="2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562600"/>
            <a:ext cx="4419600" cy="741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590800"/>
            <a:ext cx="5562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2000" y="1752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Customers with large landscapes and typical high consumption were contacted and offered the Residential Water Check-Up, WBIC Information and an assessment on Irrigation Improvement and turf conversion.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Continuous Outreach – Targeted Market</a:t>
            </a:r>
            <a:endParaRPr lang="en-US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4648200" cy="2248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210200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82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Monthly Hi/Lo Usage Report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21336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Monthly Hi/Lo Report enables Conservation Department to identify customers with either abnormal or persistent high consumption and offer assistance – examples of customer monthly usage below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121920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Monthly usage abnormally Hi/Lo vs. Allocation</a:t>
            </a:r>
            <a:endParaRPr 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733800"/>
            <a:ext cx="4542934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2200" y="5562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Abnormal - Spike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60198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Persistent Use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SMART Stats-2011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38200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389"/>
                <a:gridCol w="1164167"/>
                <a:gridCol w="1241778"/>
                <a:gridCol w="1086556"/>
                <a:gridCol w="1086556"/>
                <a:gridCol w="10865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WS</a:t>
                      </a:r>
                      <a:r>
                        <a:rPr lang="en-US" baseline="0" dirty="0" smtClean="0"/>
                        <a:t> Inquiry Calls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WS Rate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Complaints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WS Tier Names Compl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Indoor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Variance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Outdoor Variance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CPUC</a:t>
                      </a:r>
                      <a:r>
                        <a:rPr lang="en-US" baseline="0" dirty="0" smtClean="0"/>
                        <a:t> Complaints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WS Full Water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WS Leak Audit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953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 had total of 30 total WS Calls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of Water SMART Allocation 		Program Philosophy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WCLogo-another one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667000" y="762000"/>
            <a:ext cx="3759835" cy="3759835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S. Dickens</a:t>
            </a:r>
          </a:p>
          <a:p>
            <a:r>
              <a:rPr lang="en-US" dirty="0" smtClean="0"/>
              <a:t>Valencia Water Company</a:t>
            </a:r>
          </a:p>
          <a:p>
            <a:r>
              <a:rPr lang="en-US" dirty="0" smtClean="0"/>
              <a:t>(661)295-6543</a:t>
            </a:r>
          </a:p>
          <a:p>
            <a:r>
              <a:rPr lang="en-US" dirty="0" smtClean="0"/>
              <a:t>mdickens@valenciawater.com</a:t>
            </a:r>
          </a:p>
          <a:p>
            <a:endParaRPr lang="en-US" dirty="0" smtClean="0"/>
          </a:p>
          <a:p>
            <a:r>
              <a:rPr lang="en-US" dirty="0" smtClean="0"/>
              <a:t>Denis Wolcott</a:t>
            </a:r>
          </a:p>
          <a:p>
            <a:r>
              <a:rPr lang="en-US" dirty="0" smtClean="0"/>
              <a:t>(213) 200-1563</a:t>
            </a:r>
          </a:p>
          <a:p>
            <a:r>
              <a:rPr lang="en-US" dirty="0" smtClean="0"/>
              <a:t>denis@thewolcottcompany.com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5" descr="vw_watersm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"/>
            <a:ext cx="2541588" cy="185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Water allocations</a:t>
            </a:r>
          </a:p>
          <a:p>
            <a:pPr algn="ctr">
              <a:buNone/>
            </a:pPr>
            <a:r>
              <a:rPr lang="en-US" sz="4000" dirty="0" smtClean="0"/>
              <a:t>+</a:t>
            </a:r>
          </a:p>
          <a:p>
            <a:pPr algn="ctr">
              <a:buNone/>
            </a:pPr>
            <a:r>
              <a:rPr lang="en-US" sz="4000" dirty="0" smtClean="0"/>
              <a:t>Tiered Rates</a:t>
            </a:r>
          </a:p>
          <a:p>
            <a:pPr>
              <a:buNone/>
            </a:pPr>
            <a:r>
              <a:rPr lang="en-US" sz="2400" dirty="0" smtClean="0"/>
              <a:t>But……</a:t>
            </a:r>
          </a:p>
          <a:p>
            <a:r>
              <a:rPr lang="en-US" sz="2800" dirty="0" smtClean="0"/>
              <a:t>Over 2 years</a:t>
            </a:r>
          </a:p>
          <a:p>
            <a:r>
              <a:rPr lang="en-US" sz="2800" dirty="0" smtClean="0"/>
              <a:t>Community averaged landscapes then precise</a:t>
            </a:r>
          </a:p>
          <a:p>
            <a:r>
              <a:rPr lang="en-US" sz="2800" dirty="0" smtClean="0"/>
              <a:t>Segmented audience</a:t>
            </a:r>
          </a:p>
          <a:p>
            <a:pPr algn="ctr">
              <a:buNone/>
            </a:pPr>
            <a:endParaRPr lang="en-US" sz="4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 Meet 20% by 2020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Solution</a:t>
            </a:r>
            <a:r>
              <a:rPr lang="en-US" sz="3200" dirty="0" smtClean="0">
                <a:solidFill>
                  <a:schemeClr val="tx2"/>
                </a:solidFill>
              </a:rPr>
              <a:t>: 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200" dirty="0" smtClean="0"/>
              <a:t>“High Touch”</a:t>
            </a:r>
          </a:p>
          <a:p>
            <a:pPr marL="0" indent="0" algn="ctr">
              <a:buNone/>
            </a:pPr>
            <a:r>
              <a:rPr lang="en-US" sz="3200" dirty="0" smtClean="0"/>
              <a:t>Outreach Plan</a:t>
            </a:r>
          </a:p>
          <a:p>
            <a:pPr marL="0" indent="0" algn="ctr">
              <a:buNone/>
            </a:pPr>
            <a:r>
              <a:rPr lang="en-US" sz="2400" dirty="0" smtClean="0"/>
              <a:t>in collaboration with</a:t>
            </a:r>
          </a:p>
          <a:p>
            <a:pPr marL="0" indent="0" algn="ctr">
              <a:buNone/>
            </a:pPr>
            <a:r>
              <a:rPr lang="en-US" sz="3200" dirty="0" smtClean="0"/>
              <a:t>Customer Service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+mn-lt"/>
              </a:rPr>
              <a:t>Goals</a:t>
            </a:r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:       </a:t>
            </a:r>
            <a:r>
              <a:rPr lang="en-US" sz="2400" dirty="0" smtClean="0">
                <a:latin typeface="+mn-lt"/>
              </a:rPr>
              <a:t>5% variance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latin typeface="+mn-lt"/>
              </a:rPr>
              <a:t>                      </a:t>
            </a:r>
            <a:r>
              <a:rPr lang="en-US" sz="2000" b="1" dirty="0" smtClean="0">
                <a:latin typeface="+mn-lt"/>
              </a:rPr>
              <a:t>Customer acceptance as “fair and equitable</a:t>
            </a:r>
            <a:r>
              <a:rPr lang="en-US" sz="2000" b="1" dirty="0" smtClean="0"/>
              <a:t>”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889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Individualize it – “you” are in control</a:t>
            </a:r>
          </a:p>
          <a:p>
            <a:pPr lvl="1"/>
            <a:r>
              <a:rPr lang="en-US" dirty="0" smtClean="0"/>
              <a:t>Simple adjustments gets into “efficient” range</a:t>
            </a:r>
          </a:p>
          <a:p>
            <a:pPr lvl="1"/>
            <a:r>
              <a:rPr lang="en-US" dirty="0" smtClean="0"/>
              <a:t>“Wasting” water vs. “conserving” it.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Make customers feel…..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dirty="0" smtClean="0"/>
              <a:t>Focus groups = strategy and key messages</a:t>
            </a:r>
          </a:p>
        </p:txBody>
      </p:sp>
      <p:pic>
        <p:nvPicPr>
          <p:cNvPr id="4" name="Picture 5" descr="vw_watersm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72000"/>
            <a:ext cx="2541588" cy="18526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6096000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889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News release</a:t>
            </a:r>
          </a:p>
          <a:p>
            <a:pPr lvl="1"/>
            <a:r>
              <a:rPr lang="en-US" dirty="0" smtClean="0"/>
              <a:t>Public speaking engagements</a:t>
            </a:r>
          </a:p>
          <a:p>
            <a:pPr lvl="1"/>
            <a:r>
              <a:rPr lang="en-US" dirty="0" smtClean="0"/>
              <a:t>Bill messages</a:t>
            </a:r>
          </a:p>
          <a:p>
            <a:pPr lvl="1"/>
            <a:r>
              <a:rPr lang="en-US" dirty="0" smtClean="0"/>
              <a:t>Direct mail piece  </a:t>
            </a:r>
          </a:p>
          <a:p>
            <a:pPr lvl="1"/>
            <a:r>
              <a:rPr lang="en-US" dirty="0" smtClean="0"/>
              <a:t>Interactive website</a:t>
            </a:r>
          </a:p>
          <a:p>
            <a:pPr lvl="1"/>
            <a:r>
              <a:rPr lang="en-US" dirty="0" smtClean="0"/>
              <a:t>(High-impact customer outreach in phase 2)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Customer Communications Plan</a:t>
            </a:r>
            <a:br>
              <a:rPr lang="en-US" dirty="0" smtClean="0"/>
            </a:br>
            <a:r>
              <a:rPr lang="en-US" dirty="0" smtClean="0"/>
              <a:t>Phase 1- Allocations only</a:t>
            </a:r>
            <a:br>
              <a:rPr lang="en-US" dirty="0" smtClean="0"/>
            </a:br>
            <a:r>
              <a:rPr lang="en-US" dirty="0" smtClean="0"/>
              <a:t>Phase 2 – Tiered 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1</a:t>
            </a:r>
            <a:br>
              <a:rPr lang="en-US" dirty="0" smtClean="0"/>
            </a:br>
            <a:r>
              <a:rPr lang="en-US" dirty="0" smtClean="0"/>
              <a:t>Direct Mailer #1 Front</a:t>
            </a:r>
            <a:endParaRPr lang="en-US" dirty="0"/>
          </a:p>
        </p:txBody>
      </p:sp>
      <p:pic>
        <p:nvPicPr>
          <p:cNvPr id="4" name="Picture 10" descr="postca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6285" y="1834595"/>
            <a:ext cx="7171429" cy="3819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2 Updates</a:t>
            </a:r>
            <a:br>
              <a:rPr lang="en-US" dirty="0" smtClean="0"/>
            </a:br>
            <a:r>
              <a:rPr lang="en-US" dirty="0" smtClean="0"/>
              <a:t>Customer Specific </a:t>
            </a:r>
            <a:r>
              <a:rPr lang="en-US" dirty="0" err="1" smtClean="0"/>
              <a:t>WebAccounts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09" y="1481138"/>
            <a:ext cx="71247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2 Updates</a:t>
            </a:r>
            <a:br>
              <a:rPr lang="en-US" dirty="0" smtClean="0"/>
            </a:br>
            <a:r>
              <a:rPr lang="en-US" dirty="0" smtClean="0"/>
              <a:t>Customer Specific </a:t>
            </a:r>
            <a:r>
              <a:rPr lang="en-US" dirty="0" err="1" smtClean="0"/>
              <a:t>WebAccounts</a:t>
            </a:r>
            <a:endParaRPr lang="en-US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3258" y="1481138"/>
            <a:ext cx="511748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vwcsamplebi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524000"/>
            <a:ext cx="352060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2</a:t>
            </a:r>
            <a:br>
              <a:rPr lang="en-US" dirty="0" smtClean="0"/>
            </a:br>
            <a:r>
              <a:rPr lang="en-US" dirty="0" smtClean="0"/>
              <a:t>Updated Bill with Tiered Rates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3914775" cy="18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4114800" cy="27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4572000" y="1828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43200" y="3276600"/>
            <a:ext cx="2133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1045</TotalTime>
  <Words>820</Words>
  <Application>Microsoft Office PowerPoint</Application>
  <PresentationFormat>On-screen Show (4:3)</PresentationFormat>
  <Paragraphs>181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Communicating With Customers About Rates….  One at a Time</vt:lpstr>
      <vt:lpstr>Challenge:  Meet 20% by 2020 </vt:lpstr>
      <vt:lpstr>Goals:       5% variance requests                       Customer acceptance as “fair and equitable” </vt:lpstr>
      <vt:lpstr>Focus groups = strategy and key messages</vt:lpstr>
      <vt:lpstr>Customer Communications Plan Phase 1- Allocations only Phase 2 – Tiered Rates</vt:lpstr>
      <vt:lpstr>Phase 1 Direct Mailer #1 Front</vt:lpstr>
      <vt:lpstr>Phase 2 Updates Customer Specific WebAccounts</vt:lpstr>
      <vt:lpstr>Phase 2 Updates Customer Specific WebAccounts</vt:lpstr>
      <vt:lpstr>Phase 2 Updated Bill with Tiered Rates</vt:lpstr>
      <vt:lpstr>Continued Communication Efforts Bill Insert - Front Side</vt:lpstr>
      <vt:lpstr>Continued Communication Effort  Bill Insert - Back Side</vt:lpstr>
      <vt:lpstr>Efforts included:</vt:lpstr>
      <vt:lpstr>Continuous Outreach Efforts</vt:lpstr>
      <vt:lpstr>Continuous Outreach – Targeted Market</vt:lpstr>
      <vt:lpstr>Continuous Outreach – Targeted Market</vt:lpstr>
      <vt:lpstr>Water SMART Stats-2011</vt:lpstr>
      <vt:lpstr>Summary of Water SMART Allocation   Program Philosophy</vt:lpstr>
      <vt:lpstr>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Communitcating With Ratepayers About Rates</dc:title>
  <dc:creator>Mary Green</dc:creator>
  <cp:lastModifiedBy>Matt Dickens</cp:lastModifiedBy>
  <cp:revision>117</cp:revision>
  <dcterms:created xsi:type="dcterms:W3CDTF">2011-06-01T17:01:28Z</dcterms:created>
  <dcterms:modified xsi:type="dcterms:W3CDTF">2016-01-14T18:53:20Z</dcterms:modified>
</cp:coreProperties>
</file>