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68" r:id="rId3"/>
    <p:sldId id="283" r:id="rId4"/>
    <p:sldId id="298" r:id="rId5"/>
    <p:sldId id="284" r:id="rId6"/>
    <p:sldId id="294" r:id="rId7"/>
    <p:sldId id="296" r:id="rId8"/>
    <p:sldId id="297" r:id="rId9"/>
    <p:sldId id="302" r:id="rId10"/>
    <p:sldId id="295" r:id="rId11"/>
    <p:sldId id="292" r:id="rId12"/>
    <p:sldId id="290" r:id="rId13"/>
    <p:sldId id="287" r:id="rId14"/>
    <p:sldId id="300" r:id="rId15"/>
    <p:sldId id="289" r:id="rId16"/>
    <p:sldId id="273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3845"/>
    <a:srgbClr val="CB3642"/>
    <a:srgbClr val="AE73B6"/>
    <a:srgbClr val="5E7C72"/>
    <a:srgbClr val="48C5E5"/>
    <a:srgbClr val="FF6600"/>
    <a:srgbClr val="C6DCCD"/>
    <a:srgbClr val="D4D2CE"/>
    <a:srgbClr val="9E4B56"/>
    <a:srgbClr val="628B9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CFBAF1-2EB8-0344-8FEF-64B80F85CD8B}" type="datetimeFigureOut">
              <a:rPr lang="en-US" smtClean="0"/>
              <a:pPr/>
              <a:t>2/14/2017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3E2B8F-C09D-CD4C-B8C0-4634E63A4C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89121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3E2B8F-C09D-CD4C-B8C0-4634E63A4C3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565270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24D02-4A50-9944-B24A-4109033AB823}" type="datetimeFigureOut">
              <a:rPr lang="en-US" smtClean="0"/>
              <a:pPr/>
              <a:t>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3D8AE-AD1C-9449-9F8B-0A4E783AB2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12523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24D02-4A50-9944-B24A-4109033AB823}" type="datetimeFigureOut">
              <a:rPr lang="en-US" smtClean="0"/>
              <a:pPr/>
              <a:t>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3D8AE-AD1C-9449-9F8B-0A4E783AB2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71062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24D02-4A50-9944-B24A-4109033AB823}" type="datetimeFigureOut">
              <a:rPr lang="en-US" smtClean="0"/>
              <a:pPr/>
              <a:t>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3D8AE-AD1C-9449-9F8B-0A4E783AB2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48788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24D02-4A50-9944-B24A-4109033AB823}" type="datetimeFigureOut">
              <a:rPr lang="en-US" smtClean="0"/>
              <a:pPr/>
              <a:t>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3D8AE-AD1C-9449-9F8B-0A4E783AB2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91144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24D02-4A50-9944-B24A-4109033AB823}" type="datetimeFigureOut">
              <a:rPr lang="en-US" smtClean="0"/>
              <a:pPr/>
              <a:t>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3D8AE-AD1C-9449-9F8B-0A4E783AB2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22119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24D02-4A50-9944-B24A-4109033AB823}" type="datetimeFigureOut">
              <a:rPr lang="en-US" smtClean="0"/>
              <a:pPr/>
              <a:t>2/14/2017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3D8AE-AD1C-9449-9F8B-0A4E783AB2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25753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24D02-4A50-9944-B24A-4109033AB823}" type="datetimeFigureOut">
              <a:rPr lang="en-US" smtClean="0"/>
              <a:pPr/>
              <a:t>2/14/2017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3D8AE-AD1C-9449-9F8B-0A4E783AB2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42695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24D02-4A50-9944-B24A-4109033AB823}" type="datetimeFigureOut">
              <a:rPr lang="en-US" smtClean="0"/>
              <a:pPr/>
              <a:t>2/14/2017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3D8AE-AD1C-9449-9F8B-0A4E783AB2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060575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24D02-4A50-9944-B24A-4109033AB823}" type="datetimeFigureOut">
              <a:rPr lang="en-US" smtClean="0"/>
              <a:pPr/>
              <a:t>2/14/2017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3D8AE-AD1C-9449-9F8B-0A4E783AB2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29968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24D02-4A50-9944-B24A-4109033AB823}" type="datetimeFigureOut">
              <a:rPr lang="en-US" smtClean="0"/>
              <a:pPr/>
              <a:t>2/14/2017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3D8AE-AD1C-9449-9F8B-0A4E783AB2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7080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24D02-4A50-9944-B24A-4109033AB823}" type="datetimeFigureOut">
              <a:rPr lang="en-US" smtClean="0"/>
              <a:pPr/>
              <a:t>2/14/2017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3D8AE-AD1C-9449-9F8B-0A4E783AB2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1215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724D02-4A50-9944-B24A-4109033AB823}" type="datetimeFigureOut">
              <a:rPr lang="en-US" smtClean="0"/>
              <a:pPr/>
              <a:t>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13D8AE-AD1C-9449-9F8B-0A4E783AB2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61559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emf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jlopez@mnwd.com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datwater@mnwd.co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996696"/>
            <a:ext cx="9144000" cy="213055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9888" y="3600450"/>
            <a:ext cx="6400800" cy="175260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</a:rPr>
              <a:t>Joone Lopez</a:t>
            </a:r>
          </a:p>
          <a:p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</a:rPr>
              <a:t>General Manager</a:t>
            </a:r>
          </a:p>
          <a:p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</a:rPr>
              <a:t>Moulton Niguel Water District</a:t>
            </a:r>
          </a:p>
          <a:p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</a:rPr>
              <a:t>April 21, 2016</a:t>
            </a:r>
          </a:p>
          <a:p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Picture 3" descr="MNWD_Logo_PMS_NoPositionin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70047" y="5248747"/>
            <a:ext cx="4294391" cy="14826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106982" y="938433"/>
            <a:ext cx="9372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800" b="1" dirty="0">
              <a:solidFill>
                <a:schemeClr val="bg1"/>
              </a:solidFill>
            </a:endParaRPr>
          </a:p>
          <a:p>
            <a:pPr algn="ctr"/>
            <a:endParaRPr lang="en-US" sz="800" b="1" dirty="0" smtClean="0">
              <a:solidFill>
                <a:schemeClr val="bg1"/>
              </a:solidFill>
            </a:endParaRPr>
          </a:p>
          <a:p>
            <a:pPr algn="ctr"/>
            <a:endParaRPr lang="en-US" sz="800" b="1" dirty="0">
              <a:solidFill>
                <a:schemeClr val="bg1"/>
              </a:solidFill>
            </a:endParaRPr>
          </a:p>
          <a:p>
            <a:pPr algn="ctr"/>
            <a:r>
              <a:rPr lang="en-US" sz="4400" b="1" dirty="0" smtClean="0">
                <a:solidFill>
                  <a:schemeClr val="bg1"/>
                </a:solidFill>
              </a:rPr>
              <a:t>STATEWIDE DROUGHT RESPONSE: IMPACT TO SOUTH ORANGE COUNTY</a:t>
            </a:r>
            <a:endParaRPr lang="en-US" sz="4400" dirty="0">
              <a:solidFill>
                <a:schemeClr val="bg1"/>
              </a:solidFill>
            </a:endParaRPr>
          </a:p>
          <a:p>
            <a:pPr algn="ctr"/>
            <a:endParaRPr lang="en-US" sz="3200" dirty="0" smtClean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876570"/>
            <a:ext cx="9144000" cy="82296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3164461"/>
            <a:ext cx="9144000" cy="82296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72989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56616"/>
            <a:ext cx="9144000" cy="128016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FF"/>
                </a:solidFill>
              </a:rPr>
              <a:t>Bottom Line: Striking a Balance</a:t>
            </a:r>
            <a:endParaRPr lang="en-US" b="1" dirty="0">
              <a:solidFill>
                <a:srgbClr val="FFFF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47708" y="1749325"/>
            <a:ext cx="3940198" cy="4559400"/>
          </a:xfrm>
          <a:prstGeom prst="rect">
            <a:avLst/>
          </a:prstGeom>
        </p:spPr>
      </p:pic>
      <p:sp>
        <p:nvSpPr>
          <p:cNvPr id="6" name="AutoShape 2" descr="Image result for cost effective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548511" y="3976295"/>
            <a:ext cx="21381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Demand Management</a:t>
            </a:r>
            <a:endParaRPr lang="en-US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092879" y="3950792"/>
            <a:ext cx="22114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Local Supply Development</a:t>
            </a:r>
            <a:endParaRPr lang="en-US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-5832" y="2037100"/>
            <a:ext cx="4645055" cy="35394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</a:rPr>
              <a:t>Local 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</a:rPr>
              <a:t>control – Statewide problem</a:t>
            </a:r>
            <a:endParaRPr lang="en-US" sz="2800" b="1" dirty="0">
              <a:solidFill>
                <a:schemeClr val="accent3">
                  <a:lumMod val="50000"/>
                </a:schemeClr>
              </a:solidFill>
            </a:endParaRPr>
          </a:p>
          <a:p>
            <a:pPr marL="457200" indent="-457200">
              <a:buFont typeface="Arial"/>
              <a:buChar char="•"/>
            </a:pPr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</a:rPr>
              <a:t>Statewide application - Not a one size fits all</a:t>
            </a:r>
          </a:p>
          <a:p>
            <a:pPr marL="457200" indent="-457200">
              <a:buFont typeface="Arial"/>
              <a:buChar char="•"/>
            </a:pP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</a:rPr>
              <a:t>More we know - 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</a:rPr>
              <a:t>M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</a:rPr>
              <a:t>ore obligation</a:t>
            </a:r>
          </a:p>
          <a:p>
            <a:pPr marL="457200" indent="-457200">
              <a:buFont typeface="Arial"/>
              <a:buChar char="•"/>
            </a:pP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</a:rPr>
              <a:t>What’s needed – What can be done</a:t>
            </a:r>
          </a:p>
        </p:txBody>
      </p:sp>
    </p:spTree>
    <p:extLst>
      <p:ext uri="{BB962C8B-B14F-4D97-AF65-F5344CB8AC3E}">
        <p14:creationId xmlns:p14="http://schemas.microsoft.com/office/powerpoint/2010/main" xmlns="" val="1266367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56616"/>
            <a:ext cx="9144000" cy="128016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45444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Reliability: Supply/System Projects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68" y="4084008"/>
            <a:ext cx="9141232" cy="273835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-32677" y="1606406"/>
            <a:ext cx="6308415" cy="2477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  </a:t>
            </a: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</a:rPr>
              <a:t>$70 Million</a:t>
            </a:r>
            <a:r>
              <a:rPr lang="en-US" sz="2400" b="1" dirty="0" smtClean="0"/>
              <a:t>: Investment in last 8 years</a:t>
            </a:r>
          </a:p>
          <a:p>
            <a:r>
              <a:rPr lang="en-US" sz="2300" dirty="0" smtClean="0">
                <a:latin typeface="Arial Narrow" panose="020B0606020202030204" pitchFamily="34" charset="0"/>
                <a:ea typeface="ＭＳ Ｐゴシック" panose="020B0600070205080204" pitchFamily="34" charset="-128"/>
              </a:rPr>
              <a:t>	Upper </a:t>
            </a:r>
            <a:r>
              <a:rPr lang="en-US" sz="2300" dirty="0">
                <a:latin typeface="Arial Narrow" panose="020B0606020202030204" pitchFamily="34" charset="0"/>
                <a:ea typeface="ＭＳ Ｐゴシック" panose="020B0600070205080204" pitchFamily="34" charset="-128"/>
              </a:rPr>
              <a:t>Chiquita Reservoir</a:t>
            </a:r>
          </a:p>
          <a:p>
            <a:r>
              <a:rPr lang="en-US" sz="2300" dirty="0" smtClean="0">
                <a:latin typeface="Arial Narrow" panose="020B0606020202030204" pitchFamily="34" charset="0"/>
                <a:ea typeface="ＭＳ Ｐゴシック" panose="020B0600070205080204" pitchFamily="34" charset="-128"/>
              </a:rPr>
              <a:t>	IRWD Interconnection</a:t>
            </a:r>
          </a:p>
          <a:p>
            <a:r>
              <a:rPr lang="en-US" sz="2300" dirty="0" smtClean="0">
                <a:latin typeface="Arial Narrow" panose="020B0606020202030204" pitchFamily="34" charset="0"/>
                <a:ea typeface="ＭＳ Ｐゴシック" panose="020B0600070205080204" pitchFamily="34" charset="-128"/>
              </a:rPr>
              <a:t>	Baker Water Treatment Facility</a:t>
            </a:r>
          </a:p>
          <a:p>
            <a:r>
              <a:rPr lang="en-US" sz="2300" dirty="0" smtClean="0">
                <a:latin typeface="Arial Narrow" panose="020B0606020202030204" pitchFamily="34" charset="0"/>
                <a:ea typeface="ＭＳ Ｐゴシック" panose="020B0600070205080204" pitchFamily="34" charset="-128"/>
              </a:rPr>
              <a:t>	Research Ocean </a:t>
            </a:r>
            <a:r>
              <a:rPr lang="en-US" sz="2300" dirty="0">
                <a:latin typeface="Arial Narrow" panose="020B0606020202030204" pitchFamily="34" charset="0"/>
                <a:ea typeface="ＭＳ Ｐゴシック" panose="020B0600070205080204" pitchFamily="34" charset="-128"/>
              </a:rPr>
              <a:t>D</a:t>
            </a:r>
            <a:r>
              <a:rPr lang="en-US" sz="2300" dirty="0" smtClean="0">
                <a:latin typeface="Arial Narrow" panose="020B0606020202030204" pitchFamily="34" charset="0"/>
                <a:ea typeface="ＭＳ Ｐゴシック" panose="020B0600070205080204" pitchFamily="34" charset="-128"/>
              </a:rPr>
              <a:t>esalination</a:t>
            </a:r>
          </a:p>
          <a:p>
            <a:r>
              <a:rPr lang="en-US" sz="2300" dirty="0" smtClean="0">
                <a:latin typeface="Arial Narrow" panose="020B0606020202030204" pitchFamily="34" charset="0"/>
                <a:ea typeface="ＭＳ Ｐゴシック" panose="020B0600070205080204" pitchFamily="34" charset="-128"/>
              </a:rPr>
              <a:t>	San Juan Basin Recharge/IPR</a:t>
            </a:r>
            <a:endParaRPr lang="en-US" sz="2300" dirty="0">
              <a:latin typeface="Arial Narrow" panose="020B060602020203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892" y="3890069"/>
            <a:ext cx="450312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FF00"/>
                </a:solidFill>
              </a:rPr>
              <a:t>Planning: </a:t>
            </a:r>
          </a:p>
          <a:p>
            <a:r>
              <a:rPr lang="en-US" sz="2400" b="1" dirty="0" smtClean="0">
                <a:solidFill>
                  <a:srgbClr val="FFFF00"/>
                </a:solidFill>
              </a:rPr>
              <a:t>Long Range Reliability Plan</a:t>
            </a:r>
          </a:p>
          <a:p>
            <a:r>
              <a:rPr lang="en-US" sz="2400" b="1" dirty="0" smtClean="0">
                <a:solidFill>
                  <a:srgbClr val="FFFF00"/>
                </a:solidFill>
              </a:rPr>
              <a:t>Long Range Financial Plan</a:t>
            </a:r>
          </a:p>
          <a:p>
            <a:r>
              <a:rPr lang="en-US" sz="2400" b="1" dirty="0" smtClean="0">
                <a:solidFill>
                  <a:srgbClr val="FFFF00"/>
                </a:solidFill>
              </a:rPr>
              <a:t>Recycled Water Master Plan</a:t>
            </a:r>
            <a:endParaRPr lang="en-US" sz="2400" b="1" dirty="0">
              <a:solidFill>
                <a:srgbClr val="FFFF00"/>
              </a:solidFill>
            </a:endParaRPr>
          </a:p>
        </p:txBody>
      </p:sp>
      <p:pic>
        <p:nvPicPr>
          <p:cNvPr id="17" name="Picture 16"/>
          <p:cNvPicPr>
            <a:picLocks/>
          </p:cNvPicPr>
          <p:nvPr/>
        </p:nvPicPr>
        <p:blipFill rotWithShape="1">
          <a:blip r:embed="rId3"/>
          <a:srcRect/>
          <a:stretch/>
        </p:blipFill>
        <p:spPr>
          <a:xfrm>
            <a:off x="5649000" y="2425778"/>
            <a:ext cx="3440136" cy="2258639"/>
          </a:xfrm>
          <a:prstGeom prst="rect">
            <a:avLst/>
          </a:prstGeom>
          <a:ln w="38100" cap="sq">
            <a:solidFill>
              <a:schemeClr val="bg1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Picture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49000" y="4684417"/>
            <a:ext cx="3490119" cy="2173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398545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352155"/>
            <a:ext cx="3648094" cy="19555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2" name="Up Arrow 21"/>
          <p:cNvSpPr/>
          <p:nvPr/>
        </p:nvSpPr>
        <p:spPr>
          <a:xfrm>
            <a:off x="2214141" y="1965364"/>
            <a:ext cx="322623" cy="539263"/>
          </a:xfrm>
          <a:prstGeom prst="upArrow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356616"/>
            <a:ext cx="9144000" cy="128016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Reliability: Demand Management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06366" y="2813330"/>
            <a:ext cx="2496429" cy="276697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275738" y="1700683"/>
            <a:ext cx="2146590" cy="92333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23% Reduction in total demand since peak in 2007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8094" y="2813330"/>
            <a:ext cx="5555136" cy="402376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-23506" y="2018508"/>
            <a:ext cx="493934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 </a:t>
            </a:r>
            <a:r>
              <a:rPr lang="en-US" sz="3600" b="1" dirty="0" smtClean="0"/>
              <a:t>Population       Demand </a:t>
            </a:r>
          </a:p>
          <a:p>
            <a:r>
              <a:rPr lang="en-US" sz="2400" dirty="0" smtClean="0"/>
              <a:t>Water Budget Based Rates</a:t>
            </a:r>
          </a:p>
          <a:p>
            <a:r>
              <a:rPr lang="en-US" sz="2400" dirty="0" smtClean="0"/>
              <a:t>Conservation/WUE Programs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-23506" y="4642009"/>
            <a:ext cx="3671600" cy="221599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Drought Response: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Outdoor Transformation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Communication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Water Shortage Contingency Plan</a:t>
            </a:r>
          </a:p>
          <a:p>
            <a:endParaRPr lang="en-US" dirty="0"/>
          </a:p>
        </p:txBody>
      </p:sp>
      <p:sp>
        <p:nvSpPr>
          <p:cNvPr id="20" name="Down Arrow 19"/>
          <p:cNvSpPr/>
          <p:nvPr/>
        </p:nvSpPr>
        <p:spPr>
          <a:xfrm>
            <a:off x="6972558" y="2624013"/>
            <a:ext cx="158620" cy="435906"/>
          </a:xfrm>
          <a:prstGeom prst="down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Up Arrow 22"/>
          <p:cNvSpPr/>
          <p:nvPr/>
        </p:nvSpPr>
        <p:spPr>
          <a:xfrm rot="10800000">
            <a:off x="2545935" y="2018069"/>
            <a:ext cx="322623" cy="539263"/>
          </a:xfrm>
          <a:prstGeom prst="upArrow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1334749" y="3354090"/>
            <a:ext cx="252240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66"/>
                </a:solidFill>
              </a:rPr>
              <a:t>4 </a:t>
            </a:r>
            <a:r>
              <a:rPr lang="en-US" sz="2800" b="1" dirty="0">
                <a:solidFill>
                  <a:srgbClr val="000066"/>
                </a:solidFill>
              </a:rPr>
              <a:t>million </a:t>
            </a:r>
            <a:r>
              <a:rPr lang="en-US" sz="2800" b="1" dirty="0" smtClean="0">
                <a:solidFill>
                  <a:srgbClr val="000066"/>
                </a:solidFill>
              </a:rPr>
              <a:t>sq. ft.</a:t>
            </a:r>
            <a:endParaRPr lang="en-US" sz="2800" dirty="0" smtClean="0">
              <a:solidFill>
                <a:srgbClr val="000066"/>
              </a:solidFill>
            </a:endParaRPr>
          </a:p>
          <a:p>
            <a:r>
              <a:rPr lang="en-US" sz="2800" b="1" dirty="0">
                <a:solidFill>
                  <a:srgbClr val="000066"/>
                </a:solidFill>
              </a:rPr>
              <a:t>T</a:t>
            </a:r>
            <a:r>
              <a:rPr lang="en-US" sz="2800" b="1" dirty="0" smtClean="0">
                <a:solidFill>
                  <a:srgbClr val="000066"/>
                </a:solidFill>
              </a:rPr>
              <a:t>urf </a:t>
            </a:r>
            <a:r>
              <a:rPr lang="en-US" sz="2800" b="1" dirty="0">
                <a:solidFill>
                  <a:srgbClr val="000066"/>
                </a:solidFill>
              </a:rPr>
              <a:t>removed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39725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56616"/>
            <a:ext cx="9144000" cy="128016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FFFF"/>
                </a:solidFill>
              </a:rPr>
              <a:t>Path to Reliability: Integration</a:t>
            </a:r>
            <a:endParaRPr lang="en-US" b="1" dirty="0">
              <a:solidFill>
                <a:srgbClr val="FFFFFF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97240" y="1636776"/>
            <a:ext cx="4646760" cy="3399775"/>
          </a:xfrm>
          <a:prstGeom prst="rect">
            <a:avLst/>
          </a:prstGeom>
        </p:spPr>
      </p:pic>
      <p:pic>
        <p:nvPicPr>
          <p:cNvPr id="13" name="Picture 12" descr="delta_waterwa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" y="4782312"/>
            <a:ext cx="3977535" cy="2075688"/>
          </a:xfrm>
          <a:prstGeom prst="rect">
            <a:avLst/>
          </a:prstGeom>
        </p:spPr>
      </p:pic>
      <p:pic>
        <p:nvPicPr>
          <p:cNvPr id="16" name="Picture 15" descr="jebel-ali-desalination-plant_01.jp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5010993" y="4782312"/>
            <a:ext cx="4133007" cy="207568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/>
          <a:srcRect/>
          <a:stretch/>
        </p:blipFill>
        <p:spPr>
          <a:xfrm>
            <a:off x="7269844" y="5036551"/>
            <a:ext cx="1874156" cy="18214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16" descr="GWRS_Exterior1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1671558"/>
            <a:ext cx="5066861" cy="3110754"/>
          </a:xfrm>
          <a:prstGeom prst="rect">
            <a:avLst/>
          </a:prstGeom>
        </p:spPr>
      </p:pic>
      <p:pic>
        <p:nvPicPr>
          <p:cNvPr id="12" name="Picture 11" descr="sacramento-capitol-building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89795" y="4778223"/>
            <a:ext cx="2177065" cy="2079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54315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56616"/>
            <a:ext cx="9144000" cy="128016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FF"/>
                </a:solidFill>
              </a:rPr>
              <a:t>Path to Reliability: Innovation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41869" y="4810381"/>
            <a:ext cx="1282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84132" y="4988741"/>
            <a:ext cx="2674881" cy="182040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80425" y="5752675"/>
            <a:ext cx="1082275" cy="10822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33352" y="5801641"/>
            <a:ext cx="1043401" cy="10434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51328" y="5767191"/>
            <a:ext cx="2514918" cy="48422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" y="1666735"/>
            <a:ext cx="3434063" cy="124068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133352" y="2569767"/>
            <a:ext cx="5010648" cy="313932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200" b="1" u="sng" dirty="0"/>
              <a:t>Phase One Pilot Partners:</a:t>
            </a:r>
          </a:p>
          <a:p>
            <a:r>
              <a:rPr lang="en-US" sz="2200" b="1" dirty="0" smtClean="0"/>
              <a:t>East Bay Municipal Utility District</a:t>
            </a:r>
          </a:p>
          <a:p>
            <a:r>
              <a:rPr lang="en-US" sz="2200" b="1" dirty="0" smtClean="0"/>
              <a:t>Eastern Municipal Water District</a:t>
            </a:r>
          </a:p>
          <a:p>
            <a:r>
              <a:rPr lang="en-US" sz="2200" b="1" dirty="0" smtClean="0"/>
              <a:t>Inland Empire Utilities Agency</a:t>
            </a:r>
          </a:p>
          <a:p>
            <a:r>
              <a:rPr lang="en-US" sz="2200" b="1" dirty="0" smtClean="0"/>
              <a:t>Irvine Ranch Water District</a:t>
            </a:r>
          </a:p>
          <a:p>
            <a:r>
              <a:rPr lang="en-US" sz="2200" b="1" dirty="0" smtClean="0"/>
              <a:t>Las </a:t>
            </a:r>
            <a:r>
              <a:rPr lang="en-US" sz="2200" b="1" dirty="0" err="1" smtClean="0"/>
              <a:t>Virgenes</a:t>
            </a:r>
            <a:r>
              <a:rPr lang="en-US" sz="2200" b="1" dirty="0" smtClean="0"/>
              <a:t> Municipal Water District</a:t>
            </a:r>
          </a:p>
          <a:p>
            <a:r>
              <a:rPr lang="en-US" sz="2200" b="1" dirty="0" smtClean="0"/>
              <a:t>Moulton Niguel Water District</a:t>
            </a:r>
          </a:p>
          <a:p>
            <a:r>
              <a:rPr lang="en-US" sz="2200" b="1" dirty="0" smtClean="0"/>
              <a:t>Metropolitan Water District of So CA</a:t>
            </a:r>
          </a:p>
          <a:p>
            <a:r>
              <a:rPr lang="en-US" sz="2200" b="1" dirty="0" smtClean="0"/>
              <a:t>Santa Margarita Water District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-1" y="2608302"/>
            <a:ext cx="4457801" cy="26468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b="1" dirty="0" smtClean="0"/>
          </a:p>
          <a:p>
            <a:r>
              <a:rPr lang="en-US" sz="2400" b="1" dirty="0" smtClean="0"/>
              <a:t>Integrate customer</a:t>
            </a:r>
            <a:r>
              <a:rPr lang="en-US" sz="2400" b="1" dirty="0"/>
              <a:t>-level water usage data across </a:t>
            </a:r>
            <a:r>
              <a:rPr lang="en-US" sz="2400" b="1" dirty="0" smtClean="0"/>
              <a:t>to develop measurements </a:t>
            </a:r>
            <a:r>
              <a:rPr lang="en-US" sz="2400" b="1" dirty="0"/>
              <a:t>of </a:t>
            </a:r>
            <a:r>
              <a:rPr lang="en-US" sz="2400" b="1" dirty="0" smtClean="0"/>
              <a:t>water usage </a:t>
            </a:r>
            <a:r>
              <a:rPr lang="en-US" sz="2400" b="1" dirty="0"/>
              <a:t>behavior </a:t>
            </a:r>
            <a:r>
              <a:rPr lang="en-US" sz="2400" b="1" dirty="0" smtClean="0"/>
              <a:t>and </a:t>
            </a:r>
            <a:r>
              <a:rPr lang="en-US" sz="2400" b="1" dirty="0"/>
              <a:t>illustrate how this effort can scale statewide.  </a:t>
            </a:r>
            <a:endParaRPr lang="en-US" sz="2400" dirty="0"/>
          </a:p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589561" y="1657851"/>
            <a:ext cx="5269341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Answer the call for improvements in CA’s water data infrastructure</a:t>
            </a:r>
          </a:p>
          <a:p>
            <a:endParaRPr lang="en-US" dirty="0"/>
          </a:p>
        </p:txBody>
      </p:sp>
      <p:pic>
        <p:nvPicPr>
          <p:cNvPr id="15" name="Picture 14"/>
          <p:cNvPicPr/>
          <p:nvPr/>
        </p:nvPicPr>
        <p:blipFill rotWithShape="1">
          <a:blip r:embed="rId7"/>
          <a:srcRect/>
          <a:stretch/>
        </p:blipFill>
        <p:spPr bwMode="auto">
          <a:xfrm>
            <a:off x="6362700" y="6293813"/>
            <a:ext cx="2781300" cy="52531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xmlns="" val="3198482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56616"/>
            <a:ext cx="9144000" cy="128016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FFFF"/>
                </a:solidFill>
              </a:rPr>
              <a:t>For Our Constituents: What It Means</a:t>
            </a:r>
            <a:endParaRPr lang="en-US" b="1" dirty="0">
              <a:solidFill>
                <a:srgbClr val="FFFF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50787" y="1827072"/>
            <a:ext cx="3793214" cy="50309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5350787" y="1636777"/>
            <a:ext cx="3793213" cy="162863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0" y="1714525"/>
            <a:ext cx="5350787" cy="58477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It’s NOT About the Drought</a:t>
            </a:r>
            <a:endParaRPr lang="en-US" sz="32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-1" y="2351133"/>
            <a:ext cx="5350787" cy="58477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Value of Water</a:t>
            </a:r>
            <a:endParaRPr lang="en-US" sz="32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0" y="5368797"/>
            <a:ext cx="5350786" cy="153888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n-US" sz="900" b="1" dirty="0" smtClean="0"/>
          </a:p>
          <a:p>
            <a:endParaRPr lang="en-US" sz="900" b="1" dirty="0"/>
          </a:p>
          <a:p>
            <a:r>
              <a:rPr lang="en-US" sz="4000" b="1" dirty="0" smtClean="0"/>
              <a:t>Responsible Actions</a:t>
            </a:r>
          </a:p>
          <a:p>
            <a:endParaRPr lang="en-US" sz="900" b="1" dirty="0" smtClean="0"/>
          </a:p>
          <a:p>
            <a:endParaRPr lang="en-US" sz="900" b="1" dirty="0"/>
          </a:p>
          <a:p>
            <a:endParaRPr lang="en-US" sz="900" b="1" dirty="0" smtClean="0"/>
          </a:p>
          <a:p>
            <a:endParaRPr lang="en-US" sz="9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-1" y="2985976"/>
            <a:ext cx="5350788" cy="107721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Water is About PEOPLE Not Principles</a:t>
            </a:r>
            <a:endParaRPr lang="en-US" sz="32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-1" y="4734305"/>
            <a:ext cx="5350787" cy="58477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New Era in Water</a:t>
            </a:r>
            <a:endParaRPr lang="en-US" sz="32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-1" y="4109226"/>
            <a:ext cx="5350788" cy="58477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Note Use Less; Waste Less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xmlns="" val="3049678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56616"/>
            <a:ext cx="9144000" cy="128016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FF"/>
                </a:solidFill>
              </a:rPr>
              <a:t>Thank You</a:t>
            </a:r>
            <a:endParaRPr lang="en-US" b="1" dirty="0">
              <a:solidFill>
                <a:srgbClr val="FFFFFF"/>
              </a:solidFill>
            </a:endParaRPr>
          </a:p>
        </p:txBody>
      </p:sp>
      <p:pic>
        <p:nvPicPr>
          <p:cNvPr id="9" name="Picture 8" descr="MNWD_Logo_PMS_NoPositioni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22823" y="4729655"/>
            <a:ext cx="5137550" cy="200175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85094" y="1833341"/>
            <a:ext cx="4483719" cy="3816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Joone Lopez</a:t>
            </a:r>
          </a:p>
          <a:p>
            <a:r>
              <a:rPr lang="en-US" sz="2800" dirty="0" smtClean="0"/>
              <a:t>General Manager</a:t>
            </a:r>
          </a:p>
          <a:p>
            <a:r>
              <a:rPr lang="en-US" sz="2800" dirty="0" smtClean="0"/>
              <a:t>Cell: 949-444-6994</a:t>
            </a:r>
          </a:p>
          <a:p>
            <a:r>
              <a:rPr lang="en-US" sz="2800" dirty="0" smtClean="0">
                <a:hlinkClick r:id="rId3"/>
              </a:rPr>
              <a:t>jlopez@mnwd.com</a:t>
            </a:r>
            <a:endParaRPr lang="en-US" sz="2800" dirty="0" smtClean="0"/>
          </a:p>
          <a:p>
            <a:endParaRPr lang="en-US" sz="2800" dirty="0"/>
          </a:p>
          <a:p>
            <a:r>
              <a:rPr lang="en-US" sz="2800" b="1" dirty="0" smtClean="0"/>
              <a:t>Drew Atwater</a:t>
            </a:r>
          </a:p>
          <a:p>
            <a:r>
              <a:rPr lang="en-US" sz="2800" dirty="0" smtClean="0"/>
              <a:t>Water Resources Manager</a:t>
            </a:r>
          </a:p>
          <a:p>
            <a:r>
              <a:rPr lang="en-US" sz="2800" dirty="0" smtClean="0">
                <a:hlinkClick r:id="rId4"/>
              </a:rPr>
              <a:t>datwater@mnwd.com</a:t>
            </a:r>
            <a:endParaRPr lang="en-US" sz="28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4875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356616"/>
            <a:ext cx="9144000" cy="128016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MNWD: A Quick View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4" name="Content Placeholder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-1" y="4056526"/>
            <a:ext cx="4773905" cy="28014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799" t="3301" r="4464"/>
          <a:stretch/>
        </p:blipFill>
        <p:spPr>
          <a:xfrm>
            <a:off x="4773905" y="1677365"/>
            <a:ext cx="4370096" cy="51806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5337109" y="1677365"/>
            <a:ext cx="393164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Population: approx. 175,000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0" y="3753956"/>
            <a:ext cx="4773904" cy="49244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Recycled Water: 25% of demand</a:t>
            </a:r>
            <a:endParaRPr lang="en-US" sz="2600" dirty="0"/>
          </a:p>
        </p:txBody>
      </p:sp>
      <p:sp>
        <p:nvSpPr>
          <p:cNvPr id="15" name="TextBox 14"/>
          <p:cNvSpPr txBox="1"/>
          <p:nvPr/>
        </p:nvSpPr>
        <p:spPr>
          <a:xfrm>
            <a:off x="-34490" y="3356656"/>
            <a:ext cx="344356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rgbClr val="000090"/>
                </a:solidFill>
              </a:rPr>
              <a:t>Drought Impact: 20%</a:t>
            </a:r>
            <a:endParaRPr lang="en-US" sz="2600" b="1" dirty="0">
              <a:solidFill>
                <a:srgbClr val="00009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1670354"/>
            <a:ext cx="3415004" cy="181588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Service: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Water,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Wastewater,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Recycled Water</a:t>
            </a:r>
            <a:endParaRPr lang="en-US" sz="2800" dirty="0"/>
          </a:p>
        </p:txBody>
      </p:sp>
      <p:sp>
        <p:nvSpPr>
          <p:cNvPr id="22" name="TextBox 21"/>
          <p:cNvSpPr txBox="1"/>
          <p:nvPr/>
        </p:nvSpPr>
        <p:spPr>
          <a:xfrm>
            <a:off x="3094963" y="1670354"/>
            <a:ext cx="1678941" cy="2092881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Average</a:t>
            </a:r>
          </a:p>
          <a:p>
            <a:r>
              <a:rPr lang="en-US" sz="2600" dirty="0" smtClean="0"/>
              <a:t>Annual Demand: 27,000 AF    </a:t>
            </a:r>
          </a:p>
          <a:p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xmlns="" val="2007247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23944" y="1673034"/>
            <a:ext cx="5020056" cy="518496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356616"/>
            <a:ext cx="9144000" cy="128016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FF"/>
                </a:solidFill>
              </a:rPr>
              <a:t>Timeline: Drought Snapshot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663890"/>
            <a:ext cx="5221224" cy="5509200"/>
          </a:xfrm>
          <a:prstGeom prst="rect">
            <a:avLst/>
          </a:prstGeom>
          <a:solidFill>
            <a:srgbClr val="C6DCCD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1/2014</a:t>
            </a:r>
            <a:r>
              <a:rPr lang="en-US" sz="3200" dirty="0" smtClean="0"/>
              <a:t>: Statewide Voluntary Reduction</a:t>
            </a:r>
          </a:p>
          <a:p>
            <a:r>
              <a:rPr lang="en-US" sz="3200" b="1" dirty="0" smtClean="0">
                <a:solidFill>
                  <a:srgbClr val="FF6600"/>
                </a:solidFill>
              </a:rPr>
              <a:t>4/2015</a:t>
            </a:r>
            <a:r>
              <a:rPr lang="en-US" sz="3200" dirty="0" smtClean="0">
                <a:solidFill>
                  <a:srgbClr val="FF6600"/>
                </a:solidFill>
              </a:rPr>
              <a:t>: Executive Order Issued</a:t>
            </a:r>
            <a:endParaRPr lang="en-US" sz="3200" dirty="0" smtClean="0"/>
          </a:p>
          <a:p>
            <a:r>
              <a:rPr lang="en-US" sz="3200" b="1" dirty="0" smtClean="0"/>
              <a:t>6/2015</a:t>
            </a:r>
            <a:r>
              <a:rPr lang="en-US" sz="3200" dirty="0" smtClean="0"/>
              <a:t>: Statewide Emergency Regulations</a:t>
            </a:r>
          </a:p>
          <a:p>
            <a:r>
              <a:rPr lang="en-US" sz="3200" b="1" dirty="0" smtClean="0">
                <a:solidFill>
                  <a:srgbClr val="FF6600"/>
                </a:solidFill>
              </a:rPr>
              <a:t>2/2016</a:t>
            </a:r>
            <a:r>
              <a:rPr lang="en-US" sz="3200" dirty="0" smtClean="0">
                <a:solidFill>
                  <a:srgbClr val="FF6600"/>
                </a:solidFill>
              </a:rPr>
              <a:t>: Extension of Regulations</a:t>
            </a:r>
            <a:endParaRPr lang="en-US" sz="3200" dirty="0" smtClean="0"/>
          </a:p>
          <a:p>
            <a:r>
              <a:rPr lang="en-US" sz="3200" b="1" dirty="0" smtClean="0"/>
              <a:t>5/2016</a:t>
            </a:r>
            <a:r>
              <a:rPr lang="en-US" sz="3200" dirty="0" smtClean="0"/>
              <a:t>: Initiate Long Term Framework Development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2142718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56616"/>
            <a:ext cx="9144000" cy="128016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Our Reality: Post 2014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619" y="1662692"/>
            <a:ext cx="2458580" cy="17043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13775" y="1662692"/>
            <a:ext cx="5530225" cy="51953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567407"/>
            <a:ext cx="3638898" cy="229059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2414" y="4737351"/>
            <a:ext cx="37463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State/Federal Legislation</a:t>
            </a:r>
            <a:endParaRPr lang="en-US" sz="2400" b="1" dirty="0">
              <a:solidFill>
                <a:srgbClr val="FFFF00"/>
              </a:solidFill>
            </a:endParaRPr>
          </a:p>
          <a:p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102414" y="5273191"/>
            <a:ext cx="413804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	Financial </a:t>
            </a:r>
            <a:r>
              <a:rPr lang="en-US" sz="24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Impact</a:t>
            </a:r>
            <a:endParaRPr lang="en-US" sz="2400" b="1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94381" y="5895233"/>
            <a:ext cx="34193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CFFCC"/>
                </a:solidFill>
              </a:rPr>
              <a:t>Drought: Global Problem</a:t>
            </a:r>
            <a:endParaRPr lang="en-US" sz="2400" b="1" dirty="0">
              <a:solidFill>
                <a:srgbClr val="CCFFCC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94" y="3367079"/>
            <a:ext cx="3611781" cy="1200328"/>
          </a:xfrm>
          <a:prstGeom prst="rect">
            <a:avLst/>
          </a:prstGeom>
          <a:solidFill>
            <a:srgbClr val="16365E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Emergency Regulations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Penalty/fines 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Long Term Framework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5966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56616"/>
            <a:ext cx="9144000" cy="128016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FF"/>
                </a:solidFill>
              </a:rPr>
              <a:t>Response &amp; Results: 2014-2016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" y="5013369"/>
            <a:ext cx="4937274" cy="187743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25%</a:t>
            </a:r>
            <a:r>
              <a:rPr lang="en-US" sz="2800" dirty="0" smtClean="0"/>
              <a:t> Reduction in CA Urban Use</a:t>
            </a:r>
          </a:p>
          <a:p>
            <a:endParaRPr lang="en-US" sz="2800" i="1" dirty="0" smtClean="0"/>
          </a:p>
          <a:p>
            <a:r>
              <a:rPr lang="en-US" sz="2800" i="1" dirty="0" smtClean="0"/>
              <a:t>South OC Agencies Meeting Reduction Targets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0" y="1662692"/>
            <a:ext cx="4937274" cy="33855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dirty="0" smtClean="0">
                <a:solidFill>
                  <a:srgbClr val="000000"/>
                </a:solidFill>
              </a:rPr>
              <a:t>Customer Communication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>
                <a:solidFill>
                  <a:srgbClr val="000000"/>
                </a:solidFill>
              </a:rPr>
              <a:t>Rates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>
                <a:solidFill>
                  <a:srgbClr val="000000"/>
                </a:solidFill>
              </a:rPr>
              <a:t>Water Shortage Contingency Plan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>
                <a:solidFill>
                  <a:srgbClr val="000000"/>
                </a:solidFill>
              </a:rPr>
              <a:t>Restrictions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>
                <a:solidFill>
                  <a:srgbClr val="000000"/>
                </a:solidFill>
              </a:rPr>
              <a:t>Technology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>
                <a:solidFill>
                  <a:srgbClr val="000000"/>
                </a:solidFill>
              </a:rPr>
              <a:t>Partnerships</a:t>
            </a:r>
          </a:p>
          <a:p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15649333"/>
              </p:ext>
            </p:extLst>
          </p:nvPr>
        </p:nvGraphicFramePr>
        <p:xfrm>
          <a:off x="4937274" y="1662691"/>
          <a:ext cx="4154889" cy="5195310"/>
        </p:xfrm>
        <a:graphic>
          <a:graphicData uri="http://schemas.openxmlformats.org/drawingml/2006/table">
            <a:tbl>
              <a:tblPr>
                <a:effectLst>
                  <a:outerShdw blurRad="276225" dist="38100" dir="2700000" sx="102000" sy="102000" algn="tl" rotWithShape="0">
                    <a:srgbClr val="000000">
                      <a:alpha val="43000"/>
                    </a:srgbClr>
                  </a:outerShdw>
                </a:effectLst>
              </a:tblPr>
              <a:tblGrid>
                <a:gridCol w="1312738"/>
                <a:gridCol w="2842151"/>
              </a:tblGrid>
              <a:tr h="614389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orbel"/>
                        </a:rPr>
                        <a:t>MNWD Conservation </a:t>
                      </a:r>
                      <a:r>
                        <a:rPr lang="en-US" sz="1500" b="1" i="0" u="none" strike="noStrike" dirty="0">
                          <a:solidFill>
                            <a:srgbClr val="FFFFFF"/>
                          </a:solidFill>
                          <a:effectLst/>
                          <a:latin typeface="Corbel"/>
                        </a:rPr>
                        <a:t>by the Numbers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0417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12638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700" b="1" i="0" u="none" strike="noStrike" dirty="0">
                          <a:solidFill>
                            <a:srgbClr val="FFFFFF"/>
                          </a:solidFill>
                          <a:effectLst/>
                          <a:latin typeface="Corbel"/>
                        </a:rPr>
                        <a:t>More than 1 billion: </a:t>
                      </a:r>
                    </a:p>
                  </a:txBody>
                  <a:tcPr marL="342900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68F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  Gallons </a:t>
                      </a: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saved since June </a:t>
                      </a:r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1, 2015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orbe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112638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7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orbel"/>
                        </a:rPr>
                        <a:t>95 </a:t>
                      </a:r>
                      <a:r>
                        <a:rPr lang="en-US" sz="1700" b="1" i="0" u="none" strike="noStrike" dirty="0">
                          <a:solidFill>
                            <a:srgbClr val="FFFFFF"/>
                          </a:solidFill>
                          <a:effectLst/>
                          <a:latin typeface="Corbel"/>
                        </a:rPr>
                        <a:t>percent</a:t>
                      </a:r>
                      <a:r>
                        <a:rPr lang="en-US" sz="17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orbel"/>
                        </a:rPr>
                        <a:t>: </a:t>
                      </a:r>
                      <a:endParaRPr lang="en-US" sz="1700" b="1" i="0" u="none" strike="noStrike" dirty="0">
                        <a:solidFill>
                          <a:srgbClr val="FFFFFF"/>
                        </a:solidFill>
                        <a:effectLst/>
                        <a:latin typeface="Corbel"/>
                      </a:endParaRPr>
                    </a:p>
                  </a:txBody>
                  <a:tcPr marL="342900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68F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Customers’ usage within budget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orbe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120178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700" b="1" i="0" u="none" strike="noStrike" dirty="0">
                          <a:solidFill>
                            <a:srgbClr val="FFFFFF"/>
                          </a:solidFill>
                          <a:effectLst/>
                          <a:latin typeface="Corbel"/>
                        </a:rPr>
                        <a:t>25 percent: </a:t>
                      </a:r>
                    </a:p>
                  </a:txBody>
                  <a:tcPr marL="342900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68F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Roughly the amount of countywide turf replacement projects completed by MNWD customers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1126380"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orbel"/>
                        </a:rPr>
                        <a:t>2015</a:t>
                      </a:r>
                      <a:r>
                        <a:rPr lang="is-IS" sz="1700" b="1" i="0" u="none" strike="noStrike" dirty="0">
                          <a:solidFill>
                            <a:srgbClr val="FFFFFF"/>
                          </a:solidFill>
                          <a:effectLst/>
                          <a:latin typeface="Corbel"/>
                        </a:rPr>
                        <a:t>: </a:t>
                      </a:r>
                    </a:p>
                  </a:txBody>
                  <a:tcPr marL="342900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68F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orbel"/>
                        </a:rPr>
                        <a:t>Lowest water usage year since 1991, despite serving 80,000 new customers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113937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56616"/>
            <a:ext cx="9144000" cy="128016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FF"/>
                </a:solidFill>
              </a:rPr>
              <a:t>Impact: South OC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3920" y="1636776"/>
            <a:ext cx="4483719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5E7C72"/>
                </a:solidFill>
              </a:rPr>
              <a:t>Financial Impact</a:t>
            </a:r>
          </a:p>
          <a:p>
            <a:r>
              <a:rPr lang="en-US" sz="30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Resource Needs</a:t>
            </a:r>
          </a:p>
          <a:p>
            <a:r>
              <a:rPr lang="en-US" sz="3000" b="1" dirty="0" smtClean="0">
                <a:solidFill>
                  <a:srgbClr val="3366FF"/>
                </a:solidFill>
              </a:rPr>
              <a:t>Political Impacts</a:t>
            </a:r>
          </a:p>
          <a:p>
            <a:r>
              <a:rPr lang="en-US" sz="3000" b="1" dirty="0" smtClean="0">
                <a:solidFill>
                  <a:srgbClr val="AE73B6"/>
                </a:solidFill>
              </a:rPr>
              <a:t>Economic Development</a:t>
            </a:r>
          </a:p>
          <a:p>
            <a:r>
              <a:rPr lang="en-US" sz="3000" b="1" dirty="0" smtClean="0">
                <a:solidFill>
                  <a:schemeClr val="accent6">
                    <a:lumMod val="75000"/>
                  </a:schemeClr>
                </a:solidFill>
              </a:rPr>
              <a:t>Public Awareness</a:t>
            </a:r>
          </a:p>
          <a:p>
            <a:r>
              <a:rPr lang="en-US" sz="3000" b="1" dirty="0" smtClean="0">
                <a:solidFill>
                  <a:schemeClr val="bg2">
                    <a:lumMod val="50000"/>
                  </a:schemeClr>
                </a:solidFill>
              </a:rPr>
              <a:t>Outdoor Transformation</a:t>
            </a:r>
          </a:p>
          <a:p>
            <a:endParaRPr lang="en-US" sz="2800" dirty="0" smtClean="0"/>
          </a:p>
          <a:p>
            <a:endParaRPr lang="en-US" dirty="0"/>
          </a:p>
        </p:txBody>
      </p:sp>
      <p:pic>
        <p:nvPicPr>
          <p:cNvPr id="3" name="Picture 2" descr="southorange_count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37503" y="1636776"/>
            <a:ext cx="4906496" cy="5221224"/>
          </a:xfrm>
          <a:prstGeom prst="rect">
            <a:avLst/>
          </a:prstGeom>
        </p:spPr>
      </p:pic>
      <p:pic>
        <p:nvPicPr>
          <p:cNvPr id="6" name="Picture 5" descr="OrangeCountyRegional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4746178"/>
            <a:ext cx="4237503" cy="2115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05945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56616"/>
            <a:ext cx="9144000" cy="128016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FF"/>
                </a:solidFill>
              </a:rPr>
              <a:t>Drought: Status</a:t>
            </a:r>
            <a:endParaRPr lang="en-US" b="1" dirty="0">
              <a:solidFill>
                <a:srgbClr val="FFFFFF"/>
              </a:solidFill>
            </a:endParaRPr>
          </a:p>
        </p:txBody>
      </p:sp>
      <p:pic>
        <p:nvPicPr>
          <p:cNvPr id="11" name="Picture 10" descr="20160412_CA_trd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83410" y="1417638"/>
            <a:ext cx="9427410" cy="5536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5649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rot="16200000">
            <a:off x="-2788920" y="2788920"/>
            <a:ext cx="6858000" cy="128016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5" descr="rescond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75009" r="-75009"/>
          <a:stretch>
            <a:fillRect/>
          </a:stretch>
        </p:blipFill>
        <p:spPr>
          <a:xfrm>
            <a:off x="-5213682" y="-26738"/>
            <a:ext cx="20680947" cy="7152106"/>
          </a:xfrm>
        </p:spPr>
      </p:pic>
    </p:spTree>
    <p:extLst>
      <p:ext uri="{BB962C8B-B14F-4D97-AF65-F5344CB8AC3E}">
        <p14:creationId xmlns:p14="http://schemas.microsoft.com/office/powerpoint/2010/main" xmlns="" val="2197634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57801" y="2708215"/>
            <a:ext cx="4686199" cy="41497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19959" y="1571985"/>
            <a:ext cx="2224041" cy="178412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356616"/>
            <a:ext cx="9144000" cy="128016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FF"/>
                </a:solidFill>
              </a:rPr>
              <a:t>Look Ahead: Challenges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41869" y="4810381"/>
            <a:ext cx="1282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0" y="1692194"/>
            <a:ext cx="4457801" cy="5165805"/>
          </a:xfrm>
          <a:solidFill>
            <a:srgbClr val="DB3845"/>
          </a:solidFill>
        </p:spPr>
        <p:txBody>
          <a:bodyPr>
            <a:normAutofit/>
          </a:bodyPr>
          <a:lstStyle/>
          <a:p>
            <a:pPr lvl="0"/>
            <a:r>
              <a:rPr lang="en-US" b="1" dirty="0" smtClean="0">
                <a:solidFill>
                  <a:schemeClr val="bg1"/>
                </a:solidFill>
              </a:rPr>
              <a:t>Ensure Safe &amp; Reliable </a:t>
            </a:r>
            <a:r>
              <a:rPr lang="en-US" b="1" dirty="0">
                <a:solidFill>
                  <a:schemeClr val="bg1"/>
                </a:solidFill>
              </a:rPr>
              <a:t>W</a:t>
            </a:r>
            <a:r>
              <a:rPr lang="en-US" b="1" dirty="0" smtClean="0">
                <a:solidFill>
                  <a:schemeClr val="bg1"/>
                </a:solidFill>
              </a:rPr>
              <a:t>ater for All</a:t>
            </a:r>
          </a:p>
          <a:p>
            <a:pPr lvl="0"/>
            <a:r>
              <a:rPr lang="en-US" b="1" dirty="0" smtClean="0">
                <a:solidFill>
                  <a:schemeClr val="bg1"/>
                </a:solidFill>
              </a:rPr>
              <a:t>Accessibility for All Communities</a:t>
            </a:r>
          </a:p>
          <a:p>
            <a:pPr lvl="0"/>
            <a:r>
              <a:rPr lang="en-US" b="1" dirty="0" smtClean="0">
                <a:solidFill>
                  <a:schemeClr val="bg1"/>
                </a:solidFill>
              </a:rPr>
              <a:t>Support Economic Health of CA</a:t>
            </a:r>
          </a:p>
          <a:p>
            <a:pPr lvl="0"/>
            <a:r>
              <a:rPr lang="en-US" b="1" dirty="0" smtClean="0">
                <a:solidFill>
                  <a:schemeClr val="bg1"/>
                </a:solidFill>
              </a:rPr>
              <a:t>Remain Relevant &amp; Proactive</a:t>
            </a:r>
          </a:p>
          <a:p>
            <a:pPr lvl="0"/>
            <a:r>
              <a:rPr lang="en-US" b="1" dirty="0" smtClean="0">
                <a:solidFill>
                  <a:schemeClr val="bg1"/>
                </a:solidFill>
              </a:rPr>
              <a:t>Maintain Public Trust</a:t>
            </a:r>
          </a:p>
          <a:p>
            <a:pPr lvl="0"/>
            <a:endParaRPr lang="en-US" dirty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1367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835</TotalTime>
  <Words>474</Words>
  <Application>Microsoft Office PowerPoint</Application>
  <PresentationFormat>On-screen Show (4:3)</PresentationFormat>
  <Paragraphs>131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 </vt:lpstr>
      <vt:lpstr>MNWD: A Quick View</vt:lpstr>
      <vt:lpstr>Timeline: Drought Snapshot</vt:lpstr>
      <vt:lpstr>Our Reality: Post 2014</vt:lpstr>
      <vt:lpstr>Response &amp; Results: 2014-2016</vt:lpstr>
      <vt:lpstr>Impact: South OC</vt:lpstr>
      <vt:lpstr>Drought: Status</vt:lpstr>
      <vt:lpstr>Slide 8</vt:lpstr>
      <vt:lpstr>Look Ahead: Challenges</vt:lpstr>
      <vt:lpstr>Bottom Line: Striking a Balance</vt:lpstr>
      <vt:lpstr>Reliability: Supply/System Projects</vt:lpstr>
      <vt:lpstr>Reliability: Demand Management</vt:lpstr>
      <vt:lpstr>Path to Reliability: Integration</vt:lpstr>
      <vt:lpstr>Path to Reliability: Innovation</vt:lpstr>
      <vt:lpstr>For Our Constituents: What It Means</vt:lpstr>
      <vt:lpstr>Thank You</vt:lpstr>
    </vt:vector>
  </TitlesOfParts>
  <Company>Moulton Niguel Water District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DATA: PATHWAY TO RELIABILITY BALANCING DEMAND MANAGEMENT AND SUPPLY DEVELOPMENT</dc:title>
  <dc:creator>Joone Lopez</dc:creator>
  <cp:lastModifiedBy>user</cp:lastModifiedBy>
  <cp:revision>89</cp:revision>
  <dcterms:created xsi:type="dcterms:W3CDTF">2016-03-26T18:40:36Z</dcterms:created>
  <dcterms:modified xsi:type="dcterms:W3CDTF">2017-02-14T05:22:49Z</dcterms:modified>
</cp:coreProperties>
</file>