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2" r:id="rId2"/>
    <p:sldId id="293" r:id="rId3"/>
    <p:sldId id="294" r:id="rId4"/>
    <p:sldId id="297" r:id="rId5"/>
    <p:sldId id="308" r:id="rId6"/>
    <p:sldId id="309" r:id="rId7"/>
    <p:sldId id="289" r:id="rId8"/>
    <p:sldId id="290" r:id="rId9"/>
    <p:sldId id="298" r:id="rId10"/>
    <p:sldId id="299" r:id="rId11"/>
    <p:sldId id="300" r:id="rId12"/>
    <p:sldId id="302" r:id="rId13"/>
    <p:sldId id="303" r:id="rId14"/>
    <p:sldId id="305" r:id="rId15"/>
    <p:sldId id="304" r:id="rId16"/>
    <p:sldId id="306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6199" autoAdjust="0"/>
  </p:normalViewPr>
  <p:slideViewPr>
    <p:cSldViewPr>
      <p:cViewPr varScale="1">
        <p:scale>
          <a:sx n="45" d="100"/>
          <a:sy n="45" d="100"/>
        </p:scale>
        <p:origin x="3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DCFF-A384-46FB-912C-DF72A0D6D52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99A9-FA3C-4185-B20C-68BB369E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A1082AE4-D946-4F2A-A668-995BFC2E516E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1" y="4416100"/>
            <a:ext cx="5504853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881B7B71-852E-4BCE-B619-BD259503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7B71-852E-4BCE-B619-BD25950318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7B71-852E-4BCE-B619-BD25950318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B6B6-7640-4FC4-A234-FDF39B4BD0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8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7B71-852E-4BCE-B619-BD25950318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2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9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3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0" y="5715000"/>
            <a:ext cx="9144000" cy="1524000"/>
          </a:xfrm>
          <a:prstGeom prst="wav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715000"/>
            <a:ext cx="93027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864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400" y="624840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Virgenes Municipal Water District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www.LVMWD.com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7" y="733348"/>
            <a:ext cx="9144000" cy="147002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Communicating a Rate Structure Change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Amidst a Drought and Prop. 218 Challenge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9"/>
            <a:ext cx="9156357" cy="2216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004"/>
            <a:ext cx="2285811" cy="572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447800" y="446040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Carlos G. Reyes, P.E.</a:t>
            </a:r>
          </a:p>
          <a:p>
            <a:pPr algn="ctr"/>
            <a:r>
              <a:rPr lang="en-US" dirty="0" smtClean="0"/>
              <a:t>Director of Resource Conservation and Public Outreach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57" y="87017"/>
            <a:ext cx="468527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0">
                  <a:noFill/>
                </a:ln>
                <a:solidFill>
                  <a:schemeClr val="bg1"/>
                </a:solidFill>
                <a:effectLst>
                  <a:glow rad="1536700">
                    <a:schemeClr val="accent1"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ACWA 2016 SPRING</a:t>
            </a:r>
          </a:p>
          <a:p>
            <a:r>
              <a:rPr lang="en-US" sz="2400" b="1" dirty="0" smtClean="0">
                <a:ln w="0">
                  <a:noFill/>
                </a:ln>
                <a:solidFill>
                  <a:schemeClr val="bg1"/>
                </a:solidFill>
                <a:effectLst>
                  <a:glow rad="1536700">
                    <a:schemeClr val="accent1"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CONFERENCE &amp; EXHIBITION</a:t>
            </a:r>
          </a:p>
          <a:p>
            <a:r>
              <a:rPr lang="en-US" sz="2400" b="1" dirty="0" smtClean="0">
                <a:ln w="0">
                  <a:noFill/>
                </a:ln>
                <a:solidFill>
                  <a:schemeClr val="bg1"/>
                </a:solidFill>
                <a:effectLst>
                  <a:glow rad="1536700">
                    <a:schemeClr val="accent1"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May 4, 2016	Monterey, CA</a:t>
            </a:r>
            <a:endParaRPr lang="en-US" sz="2400" b="1" dirty="0">
              <a:ln w="0">
                <a:noFill/>
              </a:ln>
              <a:solidFill>
                <a:schemeClr val="bg1"/>
              </a:solidFill>
              <a:effectLst>
                <a:glow rad="1536700">
                  <a:schemeClr val="accent1"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8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400" dirty="0" smtClean="0"/>
              <a:t>One-on-one customer consultation</a:t>
            </a:r>
          </a:p>
          <a:p>
            <a:r>
              <a:rPr lang="en-US" sz="2400" dirty="0" smtClean="0"/>
              <a:t>Website</a:t>
            </a:r>
          </a:p>
          <a:p>
            <a:pPr lvl="1"/>
            <a:r>
              <a:rPr lang="en-US" sz="2400" dirty="0" smtClean="0"/>
              <a:t>Comparison of “tiered” vs “water budget” rates</a:t>
            </a:r>
          </a:p>
          <a:p>
            <a:pPr lvl="1"/>
            <a:r>
              <a:rPr lang="en-US" sz="2400" dirty="0" smtClean="0"/>
              <a:t>Individualized water budget estimator</a:t>
            </a:r>
          </a:p>
          <a:p>
            <a:r>
              <a:rPr lang="en-US" sz="2400" dirty="0"/>
              <a:t>Questionnaires</a:t>
            </a:r>
          </a:p>
          <a:p>
            <a:pPr lvl="1"/>
            <a:r>
              <a:rPr lang="en-US" sz="2400" dirty="0" smtClean="0"/>
              <a:t>Site </a:t>
            </a:r>
            <a:r>
              <a:rPr lang="en-US" sz="2400" dirty="0" smtClean="0"/>
              <a:t>visits</a:t>
            </a:r>
          </a:p>
          <a:p>
            <a:pPr lvl="1"/>
            <a:r>
              <a:rPr lang="en-US" sz="2400" dirty="0" smtClean="0"/>
              <a:t>Customer meetings at </a:t>
            </a:r>
            <a:r>
              <a:rPr lang="en-US" sz="2400" dirty="0" smtClean="0"/>
              <a:t>the</a:t>
            </a:r>
          </a:p>
          <a:p>
            <a:pPr marL="857250" lvl="2" indent="0">
              <a:buNone/>
            </a:pPr>
            <a:r>
              <a:rPr lang="en-US" sz="2000" dirty="0" smtClean="0"/>
              <a:t> </a:t>
            </a:r>
            <a:r>
              <a:rPr lang="en-US" dirty="0" smtClean="0"/>
              <a:t>District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Personalized Outreach</a:t>
            </a:r>
            <a:endParaRPr lang="en-US" b="1" dirty="0">
              <a:solidFill>
                <a:srgbClr val="1116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54" y="3733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4378" y="1570038"/>
            <a:ext cx="5109802" cy="4556125"/>
          </a:xfrm>
        </p:spPr>
        <p:txBody>
          <a:bodyPr/>
          <a:lstStyle/>
          <a:p>
            <a:r>
              <a:rPr lang="en-US" sz="2800" dirty="0" smtClean="0"/>
              <a:t>Number of residents</a:t>
            </a:r>
          </a:p>
          <a:p>
            <a:r>
              <a:rPr lang="en-US" sz="2800" dirty="0" smtClean="0"/>
              <a:t>Irrigated area</a:t>
            </a:r>
          </a:p>
          <a:p>
            <a:r>
              <a:rPr lang="en-US" sz="2800" dirty="0" smtClean="0"/>
              <a:t>Adjustments</a:t>
            </a:r>
          </a:p>
          <a:p>
            <a:r>
              <a:rPr lang="en-US" sz="2800" dirty="0" smtClean="0"/>
              <a:t>Updated contact information</a:t>
            </a:r>
          </a:p>
          <a:p>
            <a:pPr lvl="1"/>
            <a:r>
              <a:rPr lang="en-US" sz="2400" dirty="0" smtClean="0"/>
              <a:t>Telephone number</a:t>
            </a:r>
          </a:p>
          <a:p>
            <a:pPr lvl="1"/>
            <a:r>
              <a:rPr lang="en-US" sz="2400" dirty="0" smtClean="0"/>
              <a:t>Cell phone number</a:t>
            </a:r>
          </a:p>
          <a:p>
            <a:pPr lvl="1"/>
            <a:r>
              <a:rPr lang="en-US" sz="2400" dirty="0" smtClean="0"/>
              <a:t>Email address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Questionnaire</a:t>
            </a:r>
            <a:endParaRPr lang="en-US" b="1" dirty="0">
              <a:solidFill>
                <a:srgbClr val="1116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0038"/>
            <a:ext cx="2967398" cy="3840162"/>
          </a:xfrm>
          <a:prstGeom prst="rect">
            <a:avLst/>
          </a:prstGeom>
          <a:ln w="25400">
            <a:solidFill>
              <a:schemeClr val="tx1">
                <a:alpha val="89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970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Customer Response</a:t>
            </a:r>
            <a:endParaRPr lang="en-US" b="1" dirty="0">
              <a:solidFill>
                <a:srgbClr val="11168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0038"/>
            <a:ext cx="4349082" cy="5090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46341" y="24384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Customers used the LA County Regional Planning GIS website to determine their irrigated areas.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22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“Go the extra mile…”</a:t>
            </a:r>
            <a:endParaRPr lang="en-US" b="1" dirty="0">
              <a:solidFill>
                <a:srgbClr val="111685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1" y="1576216"/>
            <a:ext cx="3429000" cy="4437529"/>
          </a:xfr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24" y="1570038"/>
            <a:ext cx="3657600" cy="4412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84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26980" cy="4556125"/>
          </a:xfrm>
        </p:spPr>
        <p:txBody>
          <a:bodyPr/>
          <a:lstStyle/>
          <a:p>
            <a:r>
              <a:rPr lang="en-US" sz="2800" dirty="0" smtClean="0"/>
              <a:t>Only five letters received during the 218 comment period.</a:t>
            </a:r>
          </a:p>
          <a:p>
            <a:r>
              <a:rPr lang="en-US" sz="2800" dirty="0" smtClean="0"/>
              <a:t>The number of customer email addresses doubled as a result of the questionnaire.</a:t>
            </a:r>
          </a:p>
          <a:p>
            <a:r>
              <a:rPr lang="en-US" sz="2800" dirty="0" smtClean="0"/>
              <a:t>Customer calls have increased, but are manageable.</a:t>
            </a:r>
            <a:endParaRPr lang="en-US" sz="2800" dirty="0"/>
          </a:p>
          <a:p>
            <a:r>
              <a:rPr lang="en-US" sz="2800" dirty="0"/>
              <a:t>District implemented the program without hiring additional </a:t>
            </a:r>
            <a:r>
              <a:rPr lang="en-US" sz="2800" dirty="0" smtClean="0"/>
              <a:t>staff.</a:t>
            </a:r>
          </a:p>
          <a:p>
            <a:r>
              <a:rPr lang="en-US" sz="2800" dirty="0" smtClean="0"/>
              <a:t>New rate structure is going to it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cycle of monthly billing.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Results</a:t>
            </a:r>
            <a:endParaRPr lang="en-US" b="1" dirty="0">
              <a:solidFill>
                <a:srgbClr val="111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7475"/>
            <a:ext cx="8153400" cy="4556125"/>
          </a:xfrm>
        </p:spPr>
        <p:txBody>
          <a:bodyPr/>
          <a:lstStyle/>
          <a:p>
            <a:r>
              <a:rPr lang="en-US" sz="2800" dirty="0" smtClean="0"/>
              <a:t>A multi-pronged outreach strategy is important to promote understanding of a budget-based rate structure. Use every means of outreach possible.</a:t>
            </a:r>
          </a:p>
          <a:p>
            <a:r>
              <a:rPr lang="en-US" sz="2800" dirty="0" smtClean="0"/>
              <a:t>Be prepared to spend time with the ratepayers, one customer at a time. It goes a long way to getting program support. </a:t>
            </a:r>
            <a:endParaRPr lang="en-US" sz="2800" dirty="0"/>
          </a:p>
          <a:p>
            <a:r>
              <a:rPr lang="en-US" sz="2800" dirty="0" smtClean="0"/>
              <a:t>The job is not done after the first bills are sent. Recognize that customer education and data development are ongoing processes.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Summary</a:t>
            </a:r>
            <a:endParaRPr lang="en-US" b="1" dirty="0">
              <a:solidFill>
                <a:srgbClr val="111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Questions…..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9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943600" cy="45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11685"/>
                </a:solidFill>
              </a:rPr>
              <a:t>LVMWD Service Area</a:t>
            </a:r>
            <a:endParaRPr lang="en-US" b="1" dirty="0">
              <a:solidFill>
                <a:srgbClr val="111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11685"/>
                </a:solidFill>
              </a:rPr>
              <a:t>LVMWD </a:t>
            </a:r>
            <a:r>
              <a:rPr lang="en-US" b="1" dirty="0">
                <a:solidFill>
                  <a:srgbClr val="111685"/>
                </a:solidFill>
              </a:rPr>
              <a:t>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 reliable and high quality-</a:t>
            </a:r>
          </a:p>
          <a:p>
            <a:r>
              <a:rPr lang="en-US" dirty="0" smtClean="0"/>
              <a:t>Potable water service</a:t>
            </a:r>
          </a:p>
          <a:p>
            <a:r>
              <a:rPr lang="en-US" dirty="0" smtClean="0"/>
              <a:t>Wastewater treatment</a:t>
            </a:r>
          </a:p>
          <a:p>
            <a:r>
              <a:rPr lang="en-US" dirty="0" smtClean="0"/>
              <a:t>Recycled water service</a:t>
            </a:r>
          </a:p>
          <a:p>
            <a:r>
              <a:rPr lang="en-US" dirty="0" err="1" smtClean="0"/>
              <a:t>Biosolids</a:t>
            </a:r>
            <a:r>
              <a:rPr lang="en-US" dirty="0" smtClean="0"/>
              <a:t> composting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/>
          <a:stretch/>
        </p:blipFill>
        <p:spPr>
          <a:xfrm>
            <a:off x="4572000" y="4114800"/>
            <a:ext cx="180763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-1466" r="13579" b="1466"/>
          <a:stretch/>
        </p:blipFill>
        <p:spPr>
          <a:xfrm>
            <a:off x="6096000" y="3193748"/>
            <a:ext cx="1778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13990"/>
          <a:stretch/>
        </p:blipFill>
        <p:spPr>
          <a:xfrm>
            <a:off x="6934200" y="1676400"/>
            <a:ext cx="171873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6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Is not easy!</a:t>
            </a:r>
          </a:p>
          <a:p>
            <a:r>
              <a:rPr lang="en-US" dirty="0" smtClean="0"/>
              <a:t>Needs Board support and staff commitment</a:t>
            </a:r>
          </a:p>
          <a:p>
            <a:r>
              <a:rPr lang="en-US" dirty="0" smtClean="0"/>
              <a:t>Requires a comprehensive Outreach Plan</a:t>
            </a:r>
          </a:p>
          <a:p>
            <a:r>
              <a:rPr lang="en-US" dirty="0"/>
              <a:t>Requires </a:t>
            </a:r>
            <a:r>
              <a:rPr lang="en-US" u="sng" dirty="0" smtClean="0"/>
              <a:t>community/group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 smtClean="0"/>
              <a:t>personalized</a:t>
            </a:r>
            <a:r>
              <a:rPr lang="en-US" dirty="0" smtClean="0"/>
              <a:t> </a:t>
            </a:r>
            <a:r>
              <a:rPr lang="en-US" dirty="0"/>
              <a:t>customer outreach</a:t>
            </a:r>
          </a:p>
          <a:p>
            <a:r>
              <a:rPr lang="en-US" dirty="0" smtClean="0"/>
              <a:t>Requires consistency </a:t>
            </a:r>
            <a:r>
              <a:rPr lang="en-US" dirty="0"/>
              <a:t>in your messages</a:t>
            </a:r>
          </a:p>
          <a:p>
            <a:r>
              <a:rPr lang="en-US" dirty="0" smtClean="0"/>
              <a:t>Requires keeping your sense of humor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Implementing water budgets -</a:t>
            </a:r>
            <a:endParaRPr lang="en-US" b="1" dirty="0">
              <a:solidFill>
                <a:srgbClr val="111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19800"/>
          </a:xfrm>
        </p:spPr>
      </p:pic>
      <p:sp>
        <p:nvSpPr>
          <p:cNvPr id="3" name="TextBox 2"/>
          <p:cNvSpPr txBox="1"/>
          <p:nvPr/>
        </p:nvSpPr>
        <p:spPr>
          <a:xfrm>
            <a:off x="2286000" y="4736068"/>
            <a:ext cx="1066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3x/week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2819400" y="4572000"/>
            <a:ext cx="0" cy="16406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83200" cy="589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4495800"/>
            <a:ext cx="106680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2x/week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4981575"/>
            <a:ext cx="0" cy="6453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0" y="4495800"/>
            <a:ext cx="1066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1x/week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48600" y="4905375"/>
            <a:ext cx="0" cy="140732"/>
          </a:xfrm>
          <a:prstGeom prst="straightConnector1">
            <a:avLst/>
          </a:prstGeom>
          <a:ln w="3492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January – April   “Introduce the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awareness through speaker’s bureau,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newsletter, website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brochure &amp;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questionnaire content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FAQ for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website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Schedule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presentations for HOAs and service clubs  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April – August 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Community/Group Outreach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Handouts at community outreach events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Speaker’s Bureau presentations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Presentations to City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Councils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September 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Personalized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Outreach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Schedule Public Workshops throughout service area 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draft Prop 218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Notification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Outreach Plan</a:t>
            </a:r>
            <a:endParaRPr lang="en-US" b="1" dirty="0">
              <a:solidFill>
                <a:srgbClr val="111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1341437"/>
            <a:ext cx="872387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September – October   “Public Workshops”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Mail Prop 218 notice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Public </a:t>
            </a:r>
            <a:r>
              <a:rPr lang="en-US" sz="1800" dirty="0"/>
              <a:t>workshops in each District division, use appropriate examples for each event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Conduct Focus Groups (if </a:t>
            </a:r>
            <a:r>
              <a:rPr lang="en-US" sz="1800" dirty="0" smtClean="0"/>
              <a:t>necessary)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 smtClean="0"/>
              <a:t>October  – November “Public Notification”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Continue </a:t>
            </a:r>
            <a:r>
              <a:rPr lang="en-US" sz="1800" dirty="0"/>
              <a:t>emphasis on response to Customer Data Development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Schedule and conduct a Saturday “Open House”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Prepare information on </a:t>
            </a:r>
            <a:r>
              <a:rPr lang="en-US" sz="1800" dirty="0" smtClean="0"/>
              <a:t>monthly billing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November - December 2016 “Rollout”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Announce Board actions on rate adoption (conclusion of 218 process)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Advertise / promote new billing system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Consider scheduling a Saturday “customer assistance event” at HQ prior to rollout</a:t>
            </a:r>
          </a:p>
          <a:p>
            <a:endParaRPr lang="en-US" sz="1600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Outreach Plan</a:t>
            </a:r>
            <a:endParaRPr lang="en-US" b="1" dirty="0">
              <a:solidFill>
                <a:srgbClr val="111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038"/>
            <a:ext cx="4572000" cy="4525963"/>
          </a:xfrm>
        </p:spPr>
        <p:txBody>
          <a:bodyPr/>
          <a:lstStyle/>
          <a:p>
            <a:r>
              <a:rPr lang="en-US" sz="2800" dirty="0" smtClean="0"/>
              <a:t>Intergovernmental meetings</a:t>
            </a:r>
          </a:p>
          <a:p>
            <a:r>
              <a:rPr lang="en-US" sz="2800" dirty="0" smtClean="0"/>
              <a:t>Homeowners associations</a:t>
            </a:r>
          </a:p>
          <a:p>
            <a:r>
              <a:rPr lang="en-US" sz="2800" dirty="0" smtClean="0"/>
              <a:t>Chambers of commerce</a:t>
            </a:r>
          </a:p>
          <a:p>
            <a:r>
              <a:rPr lang="en-US" sz="2800" dirty="0" smtClean="0"/>
              <a:t>Community groups</a:t>
            </a:r>
          </a:p>
          <a:p>
            <a:r>
              <a:rPr lang="en-US" sz="2800" dirty="0" smtClean="0"/>
              <a:t>Informational community meetings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111685"/>
                </a:solidFill>
              </a:rPr>
              <a:t>Community/Group Outreach</a:t>
            </a:r>
            <a:endParaRPr lang="en-US" b="1" dirty="0">
              <a:solidFill>
                <a:srgbClr val="111685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600200"/>
            <a:ext cx="381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Landscapers</a:t>
            </a:r>
          </a:p>
          <a:p>
            <a:r>
              <a:rPr lang="en-US" sz="2800" dirty="0" smtClean="0"/>
              <a:t>Newsletters</a:t>
            </a:r>
          </a:p>
          <a:p>
            <a:r>
              <a:rPr lang="en-US" sz="2800" dirty="0" smtClean="0"/>
              <a:t>Local television</a:t>
            </a:r>
          </a:p>
          <a:p>
            <a:r>
              <a:rPr lang="en-US" sz="2800" dirty="0" smtClean="0"/>
              <a:t>Press releases</a:t>
            </a:r>
          </a:p>
          <a:p>
            <a:r>
              <a:rPr lang="en-US" sz="2800" dirty="0" smtClean="0"/>
              <a:t>Website</a:t>
            </a:r>
          </a:p>
          <a:p>
            <a:r>
              <a:rPr lang="en-US" sz="2800" dirty="0" smtClean="0"/>
              <a:t>Social media </a:t>
            </a:r>
          </a:p>
          <a:p>
            <a:r>
              <a:rPr lang="en-US" sz="2800" dirty="0" smtClean="0"/>
              <a:t>Newspaper ads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VMW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LVMWD_Template_Btm</Template>
  <TotalTime>1717</TotalTime>
  <Words>422</Words>
  <Application>Microsoft Office PowerPoint</Application>
  <PresentationFormat>On-screen Show (4:3)</PresentationFormat>
  <Paragraphs>124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Symbol</vt:lpstr>
      <vt:lpstr>Times New Roman</vt:lpstr>
      <vt:lpstr>LVMWD_Template</vt:lpstr>
      <vt:lpstr>PowerPoint Presentation</vt:lpstr>
      <vt:lpstr>LVMWD Service Area</vt:lpstr>
      <vt:lpstr>LVMWD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Water Supply Update</dc:title>
  <dc:creator>Reinhardt, Jeff</dc:creator>
  <cp:lastModifiedBy>Reyes, Carlos</cp:lastModifiedBy>
  <cp:revision>115</cp:revision>
  <cp:lastPrinted>2015-01-27T21:35:00Z</cp:lastPrinted>
  <dcterms:created xsi:type="dcterms:W3CDTF">2014-02-10T18:24:54Z</dcterms:created>
  <dcterms:modified xsi:type="dcterms:W3CDTF">2016-05-04T18:09:42Z</dcterms:modified>
</cp:coreProperties>
</file>