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90" r:id="rId4"/>
    <p:sldId id="285" r:id="rId5"/>
    <p:sldId id="284" r:id="rId6"/>
    <p:sldId id="291" r:id="rId7"/>
    <p:sldId id="292" r:id="rId8"/>
    <p:sldId id="293" r:id="rId9"/>
    <p:sldId id="294" r:id="rId10"/>
    <p:sldId id="296" r:id="rId11"/>
    <p:sldId id="297" r:id="rId12"/>
    <p:sldId id="298" r:id="rId13"/>
    <p:sldId id="301" r:id="rId14"/>
    <p:sldId id="295" r:id="rId15"/>
    <p:sldId id="302" r:id="rId16"/>
    <p:sldId id="299" r:id="rId17"/>
    <p:sldId id="300" r:id="rId18"/>
    <p:sldId id="30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3515" autoAdjust="0"/>
  </p:normalViewPr>
  <p:slideViewPr>
    <p:cSldViewPr>
      <p:cViewPr varScale="1">
        <p:scale>
          <a:sx n="76" d="100"/>
          <a:sy n="76" d="100"/>
        </p:scale>
        <p:origin x="2179" y="6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38475" cy="466725"/>
          </a:xfrm>
          <a:prstGeom prst="rect">
            <a:avLst/>
          </a:prstGeom>
        </p:spPr>
        <p:txBody>
          <a:bodyPr vert="horz" lIns="90282" tIns="45142" rIns="90282" bIns="451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6"/>
            <a:ext cx="3038475" cy="466725"/>
          </a:xfrm>
          <a:prstGeom prst="rect">
            <a:avLst/>
          </a:prstGeom>
        </p:spPr>
        <p:txBody>
          <a:bodyPr vert="horz" lIns="90282" tIns="45142" rIns="90282" bIns="45142" rtlCol="0"/>
          <a:lstStyle>
            <a:lvl1pPr algn="r">
              <a:defRPr sz="1200"/>
            </a:lvl1pPr>
          </a:lstStyle>
          <a:p>
            <a:fld id="{55E1DCFF-A384-46FB-912C-DF72A0D6D52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80"/>
            <a:ext cx="3038475" cy="466725"/>
          </a:xfrm>
          <a:prstGeom prst="rect">
            <a:avLst/>
          </a:prstGeom>
        </p:spPr>
        <p:txBody>
          <a:bodyPr vert="horz" lIns="90282" tIns="45142" rIns="90282" bIns="451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80"/>
            <a:ext cx="3038475" cy="466725"/>
          </a:xfrm>
          <a:prstGeom prst="rect">
            <a:avLst/>
          </a:prstGeom>
        </p:spPr>
        <p:txBody>
          <a:bodyPr vert="horz" lIns="90282" tIns="45142" rIns="90282" bIns="45142" rtlCol="0" anchor="b"/>
          <a:lstStyle>
            <a:lvl1pPr algn="r">
              <a:defRPr sz="1200"/>
            </a:lvl1pPr>
          </a:lstStyle>
          <a:p>
            <a:fld id="{39D999A9-FA3C-4185-B20C-68BB369E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1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3038145" cy="464205"/>
          </a:xfrm>
          <a:prstGeom prst="rect">
            <a:avLst/>
          </a:prstGeom>
        </p:spPr>
        <p:txBody>
          <a:bodyPr vert="horz" lIns="87023" tIns="43513" rIns="87023" bIns="435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7" y="7"/>
            <a:ext cx="3038145" cy="464205"/>
          </a:xfrm>
          <a:prstGeom prst="rect">
            <a:avLst/>
          </a:prstGeom>
        </p:spPr>
        <p:txBody>
          <a:bodyPr vert="horz" lIns="87023" tIns="43513" rIns="87023" bIns="43513" rtlCol="0"/>
          <a:lstStyle>
            <a:lvl1pPr algn="r">
              <a:defRPr sz="1200"/>
            </a:lvl1pPr>
          </a:lstStyle>
          <a:p>
            <a:fld id="{A1082AE4-D946-4F2A-A668-995BFC2E51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023" tIns="43513" rIns="87023" bIns="435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104"/>
            <a:ext cx="5607713" cy="4182457"/>
          </a:xfrm>
          <a:prstGeom prst="rect">
            <a:avLst/>
          </a:prstGeom>
        </p:spPr>
        <p:txBody>
          <a:bodyPr vert="horz" lIns="87023" tIns="43513" rIns="87023" bIns="435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0664"/>
            <a:ext cx="3038145" cy="464205"/>
          </a:xfrm>
          <a:prstGeom prst="rect">
            <a:avLst/>
          </a:prstGeom>
        </p:spPr>
        <p:txBody>
          <a:bodyPr vert="horz" lIns="87023" tIns="43513" rIns="87023" bIns="435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7" y="8830664"/>
            <a:ext cx="3038145" cy="464205"/>
          </a:xfrm>
          <a:prstGeom prst="rect">
            <a:avLst/>
          </a:prstGeom>
        </p:spPr>
        <p:txBody>
          <a:bodyPr vert="horz" lIns="87023" tIns="43513" rIns="87023" bIns="43513" rtlCol="0" anchor="b"/>
          <a:lstStyle>
            <a:lvl1pPr algn="r">
              <a:defRPr sz="1200"/>
            </a:lvl1pPr>
          </a:lstStyle>
          <a:p>
            <a:fld id="{881B7B71-852E-4BCE-B619-BD259503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5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7B71-852E-4BCE-B619-BD25950318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5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7B71-852E-4BCE-B619-BD25950318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B6B6-7640-4FC4-A234-FDF39B4BD0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5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1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4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0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7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9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3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3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8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042025" y="6280150"/>
            <a:ext cx="2971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5AB15-AB9A-49D6-91E6-DAD83BEEA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9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0" y="5715000"/>
            <a:ext cx="9144000" cy="1524000"/>
          </a:xfrm>
          <a:prstGeom prst="wav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715000"/>
            <a:ext cx="93027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2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8640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7400" y="6248400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Virgenes Municipal Water District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www.LVMWD.com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7" y="733348"/>
            <a:ext cx="9144000" cy="1470025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Implementing Budget-Based Rates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Amidst a Drought and Prop. 218 Challenge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9"/>
            <a:ext cx="9156357" cy="2216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95004"/>
            <a:ext cx="2285811" cy="572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447800" y="446040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Carlos G. Reyes, P.E.</a:t>
            </a:r>
          </a:p>
          <a:p>
            <a:pPr algn="ctr"/>
            <a:r>
              <a:rPr lang="en-US" dirty="0" smtClean="0"/>
              <a:t>Director of Resource Conservation and Public Outreach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57" y="87017"/>
            <a:ext cx="468527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0">
                  <a:noFill/>
                </a:ln>
                <a:solidFill>
                  <a:schemeClr val="bg1"/>
                </a:solidFill>
                <a:effectLst>
                  <a:glow rad="1536700">
                    <a:schemeClr val="accent1"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ACWA 2016 SPRING</a:t>
            </a:r>
          </a:p>
          <a:p>
            <a:r>
              <a:rPr lang="en-US" sz="2400" b="1" dirty="0" smtClean="0">
                <a:ln w="0">
                  <a:noFill/>
                </a:ln>
                <a:solidFill>
                  <a:schemeClr val="bg1"/>
                </a:solidFill>
                <a:effectLst>
                  <a:glow rad="1536700">
                    <a:schemeClr val="accent1"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CONFERENCE &amp; EXHIBITION</a:t>
            </a:r>
          </a:p>
          <a:p>
            <a:r>
              <a:rPr lang="en-US" sz="2400" b="1" dirty="0" smtClean="0">
                <a:ln w="0">
                  <a:noFill/>
                </a:ln>
                <a:solidFill>
                  <a:schemeClr val="bg1"/>
                </a:solidFill>
                <a:effectLst>
                  <a:glow rad="1536700">
                    <a:schemeClr val="accent1"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May 5, 2016	Monterey, CA</a:t>
            </a:r>
            <a:endParaRPr lang="en-US" sz="2400" b="1" dirty="0">
              <a:ln w="0">
                <a:noFill/>
              </a:ln>
              <a:solidFill>
                <a:schemeClr val="bg1"/>
              </a:solidFill>
              <a:effectLst>
                <a:glow rad="1536700">
                  <a:schemeClr val="accent1">
                    <a:alpha val="40000"/>
                  </a:schemeClr>
                </a:glo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62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1685"/>
                </a:solidFill>
              </a:rPr>
              <a:t>Potable Water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3581400"/>
          </a:xfrm>
        </p:spPr>
        <p:txBody>
          <a:bodyPr/>
          <a:lstStyle/>
          <a:p>
            <a:r>
              <a:rPr lang="en-US" dirty="0" smtClean="0"/>
              <a:t>“Readiness to serve” charge increased to recover more fixed costs.</a:t>
            </a:r>
          </a:p>
          <a:p>
            <a:r>
              <a:rPr lang="en-US" dirty="0" smtClean="0"/>
              <a:t>Commodity charges reflect costs of importing, treating and delivering water.</a:t>
            </a:r>
          </a:p>
          <a:p>
            <a:r>
              <a:rPr lang="en-US" dirty="0" smtClean="0"/>
              <a:t>Elevation charges reflect increased cost of pumping to higher locations.</a:t>
            </a:r>
          </a:p>
          <a:p>
            <a:r>
              <a:rPr lang="en-US" dirty="0"/>
              <a:t>Higher tiers reflect </a:t>
            </a:r>
            <a:r>
              <a:rPr lang="en-US" dirty="0" smtClean="0"/>
              <a:t>costs created </a:t>
            </a:r>
            <a:r>
              <a:rPr lang="en-US" dirty="0"/>
              <a:t>by those users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1685"/>
                </a:solidFill>
              </a:rPr>
              <a:t>Recycled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2286000"/>
          </a:xfrm>
        </p:spPr>
        <p:txBody>
          <a:bodyPr/>
          <a:lstStyle/>
          <a:p>
            <a:r>
              <a:rPr lang="en-US" dirty="0" smtClean="0"/>
              <a:t>Water is water!</a:t>
            </a:r>
          </a:p>
          <a:p>
            <a:r>
              <a:rPr lang="en-US" dirty="0" smtClean="0"/>
              <a:t>Water </a:t>
            </a:r>
            <a:r>
              <a:rPr lang="en-US" dirty="0"/>
              <a:t>budget structure </a:t>
            </a:r>
            <a:r>
              <a:rPr lang="en-US" dirty="0" smtClean="0"/>
              <a:t>to promote </a:t>
            </a:r>
            <a:r>
              <a:rPr lang="en-US" dirty="0"/>
              <a:t>efficient </a:t>
            </a:r>
            <a:r>
              <a:rPr lang="en-US" dirty="0" smtClean="0"/>
              <a:t>use.</a:t>
            </a:r>
          </a:p>
          <a:p>
            <a:r>
              <a:rPr lang="en-US" dirty="0" smtClean="0"/>
              <a:t>“Readiness to serve” charge added to enhance revenue stability.</a:t>
            </a:r>
          </a:p>
        </p:txBody>
      </p:sp>
    </p:spTree>
    <p:extLst>
      <p:ext uri="{BB962C8B-B14F-4D97-AF65-F5344CB8AC3E}">
        <p14:creationId xmlns:p14="http://schemas.microsoft.com/office/powerpoint/2010/main" val="137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1685"/>
                </a:solidFill>
              </a:rPr>
              <a:t>Sanitation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3352800"/>
          </a:xfrm>
        </p:spPr>
        <p:txBody>
          <a:bodyPr/>
          <a:lstStyle/>
          <a:p>
            <a:r>
              <a:rPr lang="en-US" dirty="0"/>
              <a:t>A “per-person” rate structure adopted for </a:t>
            </a:r>
            <a:r>
              <a:rPr lang="en-US" dirty="0" smtClean="0"/>
              <a:t>all residential </a:t>
            </a:r>
            <a:r>
              <a:rPr lang="en-US" dirty="0"/>
              <a:t>customers.</a:t>
            </a:r>
          </a:p>
          <a:p>
            <a:r>
              <a:rPr lang="en-US" dirty="0" smtClean="0"/>
              <a:t>Maximum charge is for a household of 6 people.</a:t>
            </a:r>
          </a:p>
          <a:p>
            <a:r>
              <a:rPr lang="en-US" dirty="0" smtClean="0"/>
              <a:t>Some households will see a decrease.</a:t>
            </a:r>
          </a:p>
          <a:p>
            <a:r>
              <a:rPr lang="en-US" dirty="0" smtClean="0"/>
              <a:t>Sanitation rates assume a “reasonable” NPDES permit for Tapia Water Reclamation Facility.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64276"/>
            <a:ext cx="2895600" cy="1143000"/>
          </a:xfrm>
        </p:spPr>
        <p:txBody>
          <a:bodyPr/>
          <a:lstStyle/>
          <a:p>
            <a:r>
              <a:rPr lang="en-US" sz="2800" dirty="0" smtClean="0"/>
              <a:t>Website Tiered Rates vs. Budget-Based Rates Comparison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47" y="-23150"/>
            <a:ext cx="6096953" cy="6271550"/>
          </a:xfrm>
        </p:spPr>
      </p:pic>
    </p:spTree>
    <p:extLst>
      <p:ext uri="{BB962C8B-B14F-4D97-AF65-F5344CB8AC3E}">
        <p14:creationId xmlns:p14="http://schemas.microsoft.com/office/powerpoint/2010/main" val="180018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11685"/>
                </a:solidFill>
              </a:rPr>
              <a:t>Wasteful Usage Penalties</a:t>
            </a:r>
            <a:endParaRPr lang="en-US" b="1" dirty="0">
              <a:solidFill>
                <a:srgbClr val="11168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Resolution No. 2468 established an administrative penalty structure for “wasteful” use that is more than 200% of a customer’s water budget.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offense – written warning.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offense – penalty of $2.50 per unit of water.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+ offense(s) – penalty of $5.00 per unit of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2564276"/>
            <a:ext cx="259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Website Water Budget Calculator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33872"/>
            <a:ext cx="6324600" cy="6195528"/>
          </a:xfrm>
        </p:spPr>
      </p:pic>
    </p:spTree>
    <p:extLst>
      <p:ext uri="{BB962C8B-B14F-4D97-AF65-F5344CB8AC3E}">
        <p14:creationId xmlns:p14="http://schemas.microsoft.com/office/powerpoint/2010/main" val="231109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Implementation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2, 2015: </a:t>
            </a:r>
            <a:r>
              <a:rPr lang="en-US" dirty="0"/>
              <a:t>Prop. 218 notice </a:t>
            </a:r>
            <a:r>
              <a:rPr lang="en-US" dirty="0" smtClean="0"/>
              <a:t>released; five letters received.</a:t>
            </a:r>
          </a:p>
          <a:p>
            <a:r>
              <a:rPr lang="en-US" dirty="0" smtClean="0"/>
              <a:t>October 26, 2015: Approved rates.</a:t>
            </a:r>
          </a:p>
          <a:p>
            <a:r>
              <a:rPr lang="en-US" dirty="0" smtClean="0"/>
              <a:t>November 25, 2015: Adopted Policy for Water Budget Adjustments.</a:t>
            </a:r>
          </a:p>
          <a:p>
            <a:r>
              <a:rPr lang="en-US" dirty="0" smtClean="0"/>
              <a:t>January 12, 2016: Lifted irrigation restrictions.</a:t>
            </a:r>
          </a:p>
          <a:p>
            <a:r>
              <a:rPr lang="en-US" dirty="0" smtClean="0"/>
              <a:t>February 2016: Billing under new rates began.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Refine customer data.</a:t>
            </a:r>
          </a:p>
          <a:p>
            <a:r>
              <a:rPr lang="en-US" sz="2800" dirty="0" smtClean="0"/>
              <a:t>Implement billing system improvements.</a:t>
            </a:r>
          </a:p>
          <a:p>
            <a:r>
              <a:rPr lang="en-US" sz="2800" dirty="0" smtClean="0"/>
              <a:t>Develop focused outreach program for “inefficient” customers.</a:t>
            </a:r>
          </a:p>
          <a:p>
            <a:r>
              <a:rPr lang="en-US" sz="2800" dirty="0" smtClean="0"/>
              <a:t>Continue customer education.</a:t>
            </a:r>
          </a:p>
          <a:p>
            <a:r>
              <a:rPr lang="en-US" sz="2800" dirty="0" smtClean="0"/>
              <a:t>Analyze revenues vs. projections during rate study.</a:t>
            </a:r>
          </a:p>
          <a:p>
            <a:r>
              <a:rPr lang="en-US" sz="2800" dirty="0" smtClean="0"/>
              <a:t>Make program adjustments as necessary.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Next Steps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57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Questions…..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5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88" y="1095586"/>
            <a:ext cx="5977312" cy="461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11685"/>
                </a:solidFill>
              </a:rPr>
              <a:t>LVMWD Service Area</a:t>
            </a:r>
            <a:endParaRPr lang="en-US" b="1" dirty="0">
              <a:solidFill>
                <a:srgbClr val="111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11685"/>
                </a:solidFill>
              </a:rPr>
              <a:t>LVMWD </a:t>
            </a:r>
            <a:r>
              <a:rPr lang="en-US" b="1" dirty="0">
                <a:solidFill>
                  <a:srgbClr val="111685"/>
                </a:solidFill>
              </a:rPr>
              <a:t>Services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 reliable and high quality-</a:t>
            </a:r>
          </a:p>
          <a:p>
            <a:r>
              <a:rPr lang="en-US" dirty="0" smtClean="0"/>
              <a:t>Potable water service</a:t>
            </a:r>
          </a:p>
          <a:p>
            <a:r>
              <a:rPr lang="en-US" dirty="0" smtClean="0"/>
              <a:t>Wastewater treatment</a:t>
            </a:r>
          </a:p>
          <a:p>
            <a:r>
              <a:rPr lang="en-US" dirty="0" smtClean="0"/>
              <a:t>Recycled water service</a:t>
            </a:r>
          </a:p>
          <a:p>
            <a:r>
              <a:rPr lang="en-US" dirty="0" err="1" smtClean="0"/>
              <a:t>Biosolids</a:t>
            </a:r>
            <a:r>
              <a:rPr lang="en-US" dirty="0" smtClean="0"/>
              <a:t> composting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/>
          <a:stretch/>
        </p:blipFill>
        <p:spPr>
          <a:xfrm>
            <a:off x="4572000" y="4114800"/>
            <a:ext cx="1807633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-1466" r="13579" b="1466"/>
          <a:stretch/>
        </p:blipFill>
        <p:spPr>
          <a:xfrm>
            <a:off x="6096000" y="3193748"/>
            <a:ext cx="1778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r="13990"/>
          <a:stretch/>
        </p:blipFill>
        <p:spPr>
          <a:xfrm>
            <a:off x="6934200" y="1676400"/>
            <a:ext cx="1718733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1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19800"/>
          </a:xfrm>
        </p:spPr>
      </p:pic>
      <p:sp>
        <p:nvSpPr>
          <p:cNvPr id="3" name="TextBox 2"/>
          <p:cNvSpPr txBox="1"/>
          <p:nvPr/>
        </p:nvSpPr>
        <p:spPr>
          <a:xfrm>
            <a:off x="2286000" y="4736068"/>
            <a:ext cx="1066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3x/week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2819400" y="4572000"/>
            <a:ext cx="0" cy="16406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83200" cy="5897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4495800"/>
            <a:ext cx="106680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2x/week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0" y="4981575"/>
            <a:ext cx="0" cy="6453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15200" y="4495800"/>
            <a:ext cx="1066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1x/week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48600" y="4905375"/>
            <a:ext cx="0" cy="140732"/>
          </a:xfrm>
          <a:prstGeom prst="straightConnector1">
            <a:avLst/>
          </a:prstGeom>
          <a:ln w="3492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6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1685"/>
                </a:solidFill>
              </a:rPr>
              <a:t>Guiding Principles for Rate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US" dirty="0" smtClean="0"/>
              <a:t>Rate structure must be fair and equitable.</a:t>
            </a:r>
          </a:p>
          <a:p>
            <a:r>
              <a:rPr lang="en-US" dirty="0" smtClean="0"/>
              <a:t>Provide revenue and rate stability for LVMWD.</a:t>
            </a:r>
          </a:p>
          <a:p>
            <a:r>
              <a:rPr lang="en-US" dirty="0" smtClean="0"/>
              <a:t>Price structure set to drive efficiency ethic.</a:t>
            </a:r>
          </a:p>
          <a:p>
            <a:r>
              <a:rPr lang="en-US" dirty="0" smtClean="0"/>
              <a:t>Minimize impacts to efficient customers.</a:t>
            </a:r>
          </a:p>
          <a:p>
            <a:r>
              <a:rPr lang="en-US" dirty="0" smtClean="0"/>
              <a:t>Comply with Proposition 218.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1685"/>
                </a:solidFill>
              </a:rPr>
              <a:t>A Transparent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199" y="1143000"/>
            <a:ext cx="4199467" cy="4038600"/>
          </a:xfrm>
        </p:spPr>
        <p:txBody>
          <a:bodyPr/>
          <a:lstStyle/>
          <a:p>
            <a:r>
              <a:rPr lang="en-US" dirty="0"/>
              <a:t>Public meetings</a:t>
            </a:r>
          </a:p>
          <a:p>
            <a:r>
              <a:rPr lang="en-US" dirty="0"/>
              <a:t>Public </a:t>
            </a:r>
            <a:r>
              <a:rPr lang="en-US" dirty="0" smtClean="0"/>
              <a:t>workshops</a:t>
            </a:r>
          </a:p>
          <a:p>
            <a:r>
              <a:rPr lang="en-US" dirty="0" smtClean="0"/>
              <a:t>Outreach </a:t>
            </a:r>
            <a:r>
              <a:rPr lang="en-US" dirty="0"/>
              <a:t>to cities, HOAs &amp; community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Direct </a:t>
            </a:r>
            <a:r>
              <a:rPr lang="en-US" dirty="0"/>
              <a:t>mail to all </a:t>
            </a:r>
            <a:r>
              <a:rPr lang="en-US" dirty="0" smtClean="0"/>
              <a:t>customers</a:t>
            </a:r>
          </a:p>
          <a:p>
            <a:r>
              <a:rPr lang="en-US" dirty="0" smtClean="0"/>
              <a:t>Customer questionnaire</a:t>
            </a:r>
          </a:p>
          <a:p>
            <a:r>
              <a:rPr lang="en-US" dirty="0" smtClean="0"/>
              <a:t>Public </a:t>
            </a:r>
            <a:r>
              <a:rPr lang="en-US" dirty="0"/>
              <a:t>Hearing on October 26, 2015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5"/>
          <a:stretch/>
        </p:blipFill>
        <p:spPr>
          <a:xfrm>
            <a:off x="4656666" y="2019300"/>
            <a:ext cx="426804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1688"/>
                </a:solidFill>
              </a:rPr>
              <a:t>Past Rate Structure - Tiered Rates</a:t>
            </a:r>
            <a:endParaRPr lang="en-US" b="1" dirty="0">
              <a:solidFill>
                <a:srgbClr val="10168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8460" y="3961638"/>
            <a:ext cx="1501140" cy="129692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Tier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7320" y="4418076"/>
            <a:ext cx="1501140" cy="838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Tier 1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2895600"/>
            <a:ext cx="1501140" cy="236067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Tier 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0740" y="2209800"/>
            <a:ext cx="1501140" cy="304647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Tier 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17320" y="1752600"/>
            <a:ext cx="0" cy="3503676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17320" y="5256276"/>
            <a:ext cx="64312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560756" y="3249245"/>
            <a:ext cx="92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Cost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956744" y="5261993"/>
            <a:ext cx="92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2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11685"/>
                </a:solidFill>
              </a:rPr>
              <a:t>Water Budgets</a:t>
            </a:r>
            <a:endParaRPr lang="en-US" b="1" dirty="0">
              <a:solidFill>
                <a:srgbClr val="111685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86" y="3276601"/>
            <a:ext cx="1207008" cy="1176528"/>
          </a:xfrm>
        </p:spPr>
      </p:pic>
      <p:sp>
        <p:nvSpPr>
          <p:cNvPr id="4" name="Rectangle 3"/>
          <p:cNvSpPr/>
          <p:nvPr/>
        </p:nvSpPr>
        <p:spPr>
          <a:xfrm>
            <a:off x="2918460" y="3960876"/>
            <a:ext cx="1501140" cy="12969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Efficient Outdoor 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7320" y="4418076"/>
            <a:ext cx="1501140" cy="838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Efficient Indoor 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2895600"/>
            <a:ext cx="1501140" cy="23606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Inefficient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0740" y="2209800"/>
            <a:ext cx="1501140" cy="3046476"/>
          </a:xfrm>
          <a:prstGeom prst="rect">
            <a:avLst/>
          </a:prstGeom>
          <a:solidFill>
            <a:srgbClr val="FF61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Excessive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17320" y="1752600"/>
            <a:ext cx="0" cy="3503676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17320" y="5256276"/>
            <a:ext cx="64312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70" y="3040944"/>
            <a:ext cx="1330421" cy="8981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19750"/>
            <a:ext cx="841454" cy="803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560756" y="3249245"/>
            <a:ext cx="92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Cost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261993"/>
            <a:ext cx="92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578573" y="2372380"/>
            <a:ext cx="3183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101% to 150%</a:t>
            </a:r>
          </a:p>
          <a:p>
            <a:pPr algn="ctr"/>
            <a:r>
              <a:rPr lang="en-US" sz="1400" dirty="0" smtClean="0"/>
              <a:t>Of Water Budget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9712" y="1683722"/>
            <a:ext cx="3183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Over 150%</a:t>
            </a:r>
          </a:p>
          <a:p>
            <a:pPr algn="ctr"/>
            <a:r>
              <a:rPr lang="en-US" sz="1400" dirty="0" smtClean="0"/>
              <a:t>of Water Budget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19600" y="1917812"/>
            <a:ext cx="0" cy="1968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33991" y="1881432"/>
            <a:ext cx="3168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Water Budget</a:t>
            </a:r>
            <a:endParaRPr lang="en-US" sz="16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578573" y="2050709"/>
            <a:ext cx="8410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417320" y="2050709"/>
            <a:ext cx="8534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/>
      <p:bldP spid="21" grpId="0"/>
      <p:bldP spid="17" grpId="0"/>
    </p:bldLst>
  </p:timing>
</p:sld>
</file>

<file path=ppt/theme/theme1.xml><?xml version="1.0" encoding="utf-8"?>
<a:theme xmlns:a="http://schemas.openxmlformats.org/drawingml/2006/main" name="LVMWD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LVMWD_Template_Btm</Template>
  <TotalTime>2476</TotalTime>
  <Words>463</Words>
  <Application>Microsoft Office PowerPoint</Application>
  <PresentationFormat>On-screen Show (4:3)</PresentationFormat>
  <Paragraphs>89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Aharoni</vt:lpstr>
      <vt:lpstr>Arial</vt:lpstr>
      <vt:lpstr>Calibri</vt:lpstr>
      <vt:lpstr>LVMWD_Template</vt:lpstr>
      <vt:lpstr>PowerPoint Presentation</vt:lpstr>
      <vt:lpstr>LVMWD Service Area</vt:lpstr>
      <vt:lpstr>LVMWD Services</vt:lpstr>
      <vt:lpstr>PowerPoint Presentation</vt:lpstr>
      <vt:lpstr>PowerPoint Presentation</vt:lpstr>
      <vt:lpstr>Guiding Principles for Rate Setting</vt:lpstr>
      <vt:lpstr>A Transparent Process</vt:lpstr>
      <vt:lpstr>Past Rate Structure - Tiered Rates</vt:lpstr>
      <vt:lpstr>Water Budgets</vt:lpstr>
      <vt:lpstr>Potable Water Charges</vt:lpstr>
      <vt:lpstr>Recycled Water</vt:lpstr>
      <vt:lpstr>Sanitation Rates</vt:lpstr>
      <vt:lpstr>Website Tiered Rates vs. Budget-Based Rates Comparison</vt:lpstr>
      <vt:lpstr>Wasteful Usage Penalties</vt:lpstr>
      <vt:lpstr>PowerPoint Presentation</vt:lpstr>
      <vt:lpstr>Implementation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Water Supply Update</dc:title>
  <dc:creator>Reinhardt, Jeff</dc:creator>
  <cp:lastModifiedBy>Reyes, Carlos</cp:lastModifiedBy>
  <cp:revision>111</cp:revision>
  <cp:lastPrinted>2016-05-02T23:47:19Z</cp:lastPrinted>
  <dcterms:created xsi:type="dcterms:W3CDTF">2014-02-10T18:24:54Z</dcterms:created>
  <dcterms:modified xsi:type="dcterms:W3CDTF">2016-05-02T23:49:57Z</dcterms:modified>
</cp:coreProperties>
</file>