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9" r:id="rId2"/>
    <p:sldId id="305" r:id="rId3"/>
    <p:sldId id="301" r:id="rId4"/>
    <p:sldId id="302" r:id="rId5"/>
    <p:sldId id="312" r:id="rId6"/>
    <p:sldId id="291" r:id="rId7"/>
    <p:sldId id="304" r:id="rId8"/>
    <p:sldId id="309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11" r:id="rId17"/>
    <p:sldId id="307" r:id="rId18"/>
    <p:sldId id="303" r:id="rId19"/>
    <p:sldId id="306" r:id="rId20"/>
    <p:sldId id="293" r:id="rId21"/>
    <p:sldId id="295" r:id="rId22"/>
    <p:sldId id="294" r:id="rId23"/>
    <p:sldId id="292" r:id="rId24"/>
    <p:sldId id="298" r:id="rId25"/>
    <p:sldId id="31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2338145231846E-2"/>
          <c:y val="6.1705880650170561E-2"/>
          <c:w val="0.87835148731408574"/>
          <c:h val="0.72962100775128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PowerPoint]Sheet1'!$G$1</c:f>
              <c:strCache>
                <c:ptCount val="1"/>
                <c:pt idx="0">
                  <c:v>Historic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1.0416666666666667E-3"/>
                  <c:y val="-6.3247858459261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PowerPoint]Sheet1'!$A$2:$A$37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'[Chart in Microsoft PowerPoint]Sheet1'!$G$2:$G$37</c:f>
              <c:numCache>
                <c:formatCode>General</c:formatCode>
                <c:ptCount val="36"/>
                <c:pt idx="2" formatCode="0%">
                  <c:v>0.18946731234866832</c:v>
                </c:pt>
                <c:pt idx="8" formatCode="0%">
                  <c:v>8.333333333333337E-2</c:v>
                </c:pt>
                <c:pt idx="16" formatCode="0%">
                  <c:v>0.28487012987012983</c:v>
                </c:pt>
                <c:pt idx="19" formatCode="0%">
                  <c:v>0.16245595489781539</c:v>
                </c:pt>
                <c:pt idx="20" formatCode="0%">
                  <c:v>0.16119156267461343</c:v>
                </c:pt>
                <c:pt idx="21" formatCode="0%">
                  <c:v>0.16326579976005262</c:v>
                </c:pt>
                <c:pt idx="25" formatCode="0%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PowerPoint]Sheet1'!$H$1</c:f>
              <c:strCache>
                <c:ptCount val="1"/>
                <c:pt idx="0">
                  <c:v>Approved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5"/>
              <c:layout>
                <c:manualLayout>
                  <c:x val="-1.2664640324214792E-2"/>
                  <c:y val="1.278772378516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2.5329280648429585E-3"/>
                  <c:y val="8.5251491901108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1.2062828083989501E-3"/>
                  <c:y val="4.2626940039348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PowerPoint]Sheet1'!$A$2:$A$37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'[Chart in Microsoft PowerPoint]Sheet1'!$H$2:$H$37</c:f>
              <c:numCache>
                <c:formatCode>General</c:formatCode>
                <c:ptCount val="36"/>
                <c:pt idx="26" formatCode="0%">
                  <c:v>7.0000000000000007E-2</c:v>
                </c:pt>
                <c:pt idx="27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PowerPoint]Sheet1'!$I$1</c:f>
              <c:strCache>
                <c:ptCount val="1"/>
                <c:pt idx="0">
                  <c:v>Projected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1.1458333333333333E-2"/>
                  <c:y val="-3.1623929229630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PowerPoint]Sheet1'!$A$2:$A$37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'[Chart in Microsoft PowerPoint]Sheet1'!$I$2:$I$37</c:f>
              <c:numCache>
                <c:formatCode>General</c:formatCode>
                <c:ptCount val="36"/>
                <c:pt idx="28" formatCode="0%">
                  <c:v>0.04</c:v>
                </c:pt>
                <c:pt idx="29" formatCode="0%">
                  <c:v>0.04</c:v>
                </c:pt>
                <c:pt idx="30" formatCode="0%">
                  <c:v>0.04</c:v>
                </c:pt>
                <c:pt idx="31" formatCode="0%">
                  <c:v>0.04</c:v>
                </c:pt>
                <c:pt idx="32" formatCode="0%">
                  <c:v>0.04</c:v>
                </c:pt>
                <c:pt idx="33" formatCode="0%">
                  <c:v>0.04</c:v>
                </c:pt>
                <c:pt idx="34" formatCode="0%">
                  <c:v>0.04</c:v>
                </c:pt>
                <c:pt idx="35" formatCode="0%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93560896"/>
        <c:axId val="-593560352"/>
      </c:barChart>
      <c:catAx>
        <c:axId val="-5935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93560352"/>
        <c:crosses val="autoZero"/>
        <c:auto val="1"/>
        <c:lblAlgn val="ctr"/>
        <c:lblOffset val="100"/>
        <c:tickLblSkip val="5"/>
        <c:noMultiLvlLbl val="0"/>
      </c:catAx>
      <c:valAx>
        <c:axId val="-5935603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935608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9FD7-9D6F-4D39-ADDC-BE90B1294683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09C9-9D54-44B5-BD5E-CAC24AF6A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5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185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Joone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5D7955-08BF-4DB5-B146-B74F343E9E12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368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Staff review – several internal workshops along with additional subgroup meetings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Review started with why we even started?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Including rate setting model, allocation calculations, variance procedures, rebate program, outreach efforts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Program Evaluation – Where and how has the program been effective; What challenges have been identified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3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1689BE-2111-4B20-8FF8-67CD48BBD5A6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430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43" indent="-232943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Assessment Approach – How did staff approach the rate structure assessment?</a:t>
            </a:r>
          </a:p>
          <a:p>
            <a:pPr marL="232943" indent="-232943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Review the Rate Structure – What is it?  How does it work?  How are allocations calculated?</a:t>
            </a:r>
          </a:p>
          <a:p>
            <a:pPr marL="232943" indent="-232943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History of the Implementation – Assessment and Review of why the system was implemented; overview of the timeline</a:t>
            </a:r>
          </a:p>
          <a:p>
            <a:pPr marL="232943" indent="-232943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Program Evaluation – Where and how has the program been effective; What challenges have been identified</a:t>
            </a:r>
          </a:p>
          <a:p>
            <a:pPr marL="232943" indent="-232943">
              <a:spcBef>
                <a:spcPct val="0"/>
              </a:spcBef>
              <a:buFontTx/>
              <a:buAutoNum type="arabicPeriod"/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79926F-1835-4AD9-967D-D24F5A587561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597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43" indent="-232943">
              <a:spcBef>
                <a:spcPct val="0"/>
              </a:spcBef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84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43" indent="-232943">
              <a:spcBef>
                <a:spcPct val="0"/>
              </a:spcBef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068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43" indent="-232943">
              <a:spcBef>
                <a:spcPct val="0"/>
              </a:spcBef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72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41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00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943" indent="-232943">
              <a:spcBef>
                <a:spcPct val="0"/>
              </a:spcBef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02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92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Staff review – several internal workshops along with additional subgroup meetings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Review started with why we even started?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Including rate setting model, allocation calculations, variance procedures, rebate program, outreach efforts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Program Evaluation – Where and how has the program been effective; What challenges have been identified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Staff review – several internal workshops along with additional subgroup meetings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Review started with why we even started?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Including rate setting model, allocation calculations, variance procedures, rebate program, outreach efforts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Program Evaluation – Where and how has the program been effective; What challenges have been identified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80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Staff review – several internal workshops along with additional subgroup meetings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Review started with why we even started?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Including rate setting model, allocation calculations, variance procedures, rebate program, outreach efforts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Program Evaluation – Where and how has the program been effective; What challenges have been identified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653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Staff review – several internal workshops along with additional subgroup meetings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Review started with why we even started?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Including rate setting model, allocation calculations, variance procedures, rebate program, outreach efforts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Program Evaluation – Where and how has the program been effective; What challenges have been identified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4FF4BE-9D65-45D2-BC42-3E1B00A88245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97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2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42" y="207757"/>
            <a:ext cx="2286000" cy="168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22856"/>
            <a:ext cx="2743196" cy="365125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0" y="6422856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7" y="6116693"/>
            <a:ext cx="914400" cy="67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50" y="2208879"/>
            <a:ext cx="8548441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6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5" y="2322984"/>
            <a:ext cx="1767443" cy="13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1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1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8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6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7" y="6116693"/>
            <a:ext cx="914400" cy="67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1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7373"/>
            <a:ext cx="9144000" cy="1500997"/>
          </a:xfrm>
        </p:spPr>
        <p:txBody>
          <a:bodyPr>
            <a:noAutofit/>
          </a:bodyPr>
          <a:lstStyle/>
          <a:p>
            <a:r>
              <a:rPr lang="en-US" sz="4800" dirty="0" smtClean="0"/>
              <a:t>Drought Planning Through Integrated </a:t>
            </a:r>
            <a:br>
              <a:rPr lang="en-US" sz="4800" dirty="0" smtClean="0"/>
            </a:br>
            <a:r>
              <a:rPr lang="en-US" sz="4800" dirty="0" smtClean="0"/>
              <a:t>Rate Design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05358"/>
            <a:ext cx="6858000" cy="195530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8789"/>
                </a:solidFill>
              </a:rPr>
              <a:t>Drew Atwater</a:t>
            </a:r>
            <a:endParaRPr lang="en-US" sz="3200" b="1" dirty="0">
              <a:solidFill>
                <a:srgbClr val="008789"/>
              </a:solidFill>
            </a:endParaRPr>
          </a:p>
          <a:p>
            <a:r>
              <a:rPr lang="en-US" dirty="0" smtClean="0">
                <a:solidFill>
                  <a:srgbClr val="008789"/>
                </a:solidFill>
              </a:rPr>
              <a:t>Water Resources Manager</a:t>
            </a:r>
            <a:endParaRPr lang="en-US" dirty="0">
              <a:solidFill>
                <a:srgbClr val="008789"/>
              </a:solidFill>
            </a:endParaRPr>
          </a:p>
          <a:p>
            <a:r>
              <a:rPr lang="en-US" dirty="0">
                <a:solidFill>
                  <a:srgbClr val="008789"/>
                </a:solidFill>
              </a:rPr>
              <a:t>Moulton Niguel Water District</a:t>
            </a:r>
          </a:p>
          <a:p>
            <a:r>
              <a:rPr lang="en-US" dirty="0" smtClean="0"/>
              <a:t>October 8, </a:t>
            </a:r>
            <a:r>
              <a:rPr lang="en-US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8530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814" y="1866181"/>
            <a:ext cx="8763000" cy="5334000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Household Size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Default = Census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Variances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Determine Efficient Indoor Usage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Average ~ 60 GPCD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SBx7-7 = 55 GPCD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2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500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Allocation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8392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Ex: Indoor Water Budget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2339" y="350509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Single Family Residence            Attached Home – Condo	          Apartment		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28"/>
          <p:cNvGrpSpPr/>
          <p:nvPr/>
        </p:nvGrpSpPr>
        <p:grpSpPr>
          <a:xfrm>
            <a:off x="2209801" y="4038600"/>
            <a:ext cx="938939" cy="609600"/>
            <a:chOff x="685800" y="4038600"/>
            <a:chExt cx="938939" cy="609600"/>
          </a:xfrm>
        </p:grpSpPr>
        <p:pic>
          <p:nvPicPr>
            <p:cNvPr id="14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4038600"/>
              <a:ext cx="253139" cy="609600"/>
            </a:xfrm>
            <a:prstGeom prst="rect">
              <a:avLst/>
            </a:prstGeom>
          </p:spPr>
        </p:pic>
        <p:pic>
          <p:nvPicPr>
            <p:cNvPr id="15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4038600"/>
              <a:ext cx="253139" cy="609600"/>
            </a:xfrm>
            <a:prstGeom prst="rect">
              <a:avLst/>
            </a:prstGeom>
          </p:spPr>
        </p:pic>
        <p:pic>
          <p:nvPicPr>
            <p:cNvPr id="16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4038600"/>
              <a:ext cx="253139" cy="609600"/>
            </a:xfrm>
            <a:prstGeom prst="rect">
              <a:avLst/>
            </a:prstGeom>
          </p:spPr>
        </p:pic>
        <p:pic>
          <p:nvPicPr>
            <p:cNvPr id="17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4038600"/>
              <a:ext cx="253139" cy="609600"/>
            </a:xfrm>
            <a:prstGeom prst="rect">
              <a:avLst/>
            </a:prstGeom>
          </p:spPr>
        </p:pic>
      </p:grpSp>
      <p:grpSp>
        <p:nvGrpSpPr>
          <p:cNvPr id="18" name="Group 36"/>
          <p:cNvGrpSpPr/>
          <p:nvPr/>
        </p:nvGrpSpPr>
        <p:grpSpPr>
          <a:xfrm>
            <a:off x="5486401" y="4038600"/>
            <a:ext cx="862739" cy="609600"/>
            <a:chOff x="3962400" y="4038600"/>
            <a:chExt cx="862739" cy="609600"/>
          </a:xfrm>
        </p:grpSpPr>
        <p:pic>
          <p:nvPicPr>
            <p:cNvPr id="19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4038600"/>
              <a:ext cx="253139" cy="609600"/>
            </a:xfrm>
            <a:prstGeom prst="rect">
              <a:avLst/>
            </a:prstGeom>
          </p:spPr>
        </p:pic>
        <p:pic>
          <p:nvPicPr>
            <p:cNvPr id="20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4038600"/>
              <a:ext cx="253139" cy="609600"/>
            </a:xfrm>
            <a:prstGeom prst="rect">
              <a:avLst/>
            </a:prstGeom>
          </p:spPr>
        </p:pic>
        <p:pic>
          <p:nvPicPr>
            <p:cNvPr id="21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4038600"/>
              <a:ext cx="253139" cy="609600"/>
            </a:xfrm>
            <a:prstGeom prst="rect">
              <a:avLst/>
            </a:prstGeom>
          </p:spPr>
        </p:pic>
      </p:grpSp>
      <p:grpSp>
        <p:nvGrpSpPr>
          <p:cNvPr id="22" name="Group 37"/>
          <p:cNvGrpSpPr/>
          <p:nvPr/>
        </p:nvGrpSpPr>
        <p:grpSpPr>
          <a:xfrm>
            <a:off x="8991601" y="4038600"/>
            <a:ext cx="481739" cy="609600"/>
            <a:chOff x="7467600" y="4038600"/>
            <a:chExt cx="481739" cy="609600"/>
          </a:xfrm>
        </p:grpSpPr>
        <p:pic>
          <p:nvPicPr>
            <p:cNvPr id="23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4038600"/>
              <a:ext cx="253139" cy="609600"/>
            </a:xfrm>
            <a:prstGeom prst="rect">
              <a:avLst/>
            </a:prstGeom>
          </p:spPr>
        </p:pic>
        <p:pic>
          <p:nvPicPr>
            <p:cNvPr id="24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4038600"/>
              <a:ext cx="253139" cy="609600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1217140" y="2026921"/>
            <a:ext cx="9144000" cy="2819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ingleh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7140" y="2026921"/>
            <a:ext cx="3124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con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5140" y="2034736"/>
            <a:ext cx="319834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Apartm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5000" y="2034736"/>
            <a:ext cx="289614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1165479" y="43890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Single Family Residence            Attached Home – Condo	          Apartment		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28"/>
          <p:cNvGrpSpPr/>
          <p:nvPr/>
        </p:nvGrpSpPr>
        <p:grpSpPr>
          <a:xfrm>
            <a:off x="1902941" y="4922521"/>
            <a:ext cx="938939" cy="609600"/>
            <a:chOff x="685800" y="4038600"/>
            <a:chExt cx="938939" cy="609600"/>
          </a:xfrm>
        </p:grpSpPr>
        <p:pic>
          <p:nvPicPr>
            <p:cNvPr id="35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4038600"/>
              <a:ext cx="253139" cy="609600"/>
            </a:xfrm>
            <a:prstGeom prst="rect">
              <a:avLst/>
            </a:prstGeom>
          </p:spPr>
        </p:pic>
        <p:pic>
          <p:nvPicPr>
            <p:cNvPr id="36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4038600"/>
              <a:ext cx="253139" cy="609600"/>
            </a:xfrm>
            <a:prstGeom prst="rect">
              <a:avLst/>
            </a:prstGeom>
          </p:spPr>
        </p:pic>
        <p:pic>
          <p:nvPicPr>
            <p:cNvPr id="37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4038600"/>
              <a:ext cx="253139" cy="609600"/>
            </a:xfrm>
            <a:prstGeom prst="rect">
              <a:avLst/>
            </a:prstGeom>
          </p:spPr>
        </p:pic>
        <p:pic>
          <p:nvPicPr>
            <p:cNvPr id="38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4038600"/>
              <a:ext cx="253139" cy="609600"/>
            </a:xfrm>
            <a:prstGeom prst="rect">
              <a:avLst/>
            </a:prstGeom>
          </p:spPr>
        </p:pic>
      </p:grpSp>
      <p:grpSp>
        <p:nvGrpSpPr>
          <p:cNvPr id="39" name="Group 36"/>
          <p:cNvGrpSpPr/>
          <p:nvPr/>
        </p:nvGrpSpPr>
        <p:grpSpPr>
          <a:xfrm>
            <a:off x="5179541" y="4922521"/>
            <a:ext cx="862739" cy="609600"/>
            <a:chOff x="3962400" y="4038600"/>
            <a:chExt cx="862739" cy="609600"/>
          </a:xfrm>
        </p:grpSpPr>
        <p:pic>
          <p:nvPicPr>
            <p:cNvPr id="40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4038600"/>
              <a:ext cx="253139" cy="609600"/>
            </a:xfrm>
            <a:prstGeom prst="rect">
              <a:avLst/>
            </a:prstGeom>
          </p:spPr>
        </p:pic>
        <p:pic>
          <p:nvPicPr>
            <p:cNvPr id="41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4038600"/>
              <a:ext cx="253139" cy="609600"/>
            </a:xfrm>
            <a:prstGeom prst="rect">
              <a:avLst/>
            </a:prstGeom>
          </p:spPr>
        </p:pic>
        <p:pic>
          <p:nvPicPr>
            <p:cNvPr id="42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4038600"/>
              <a:ext cx="253139" cy="609600"/>
            </a:xfrm>
            <a:prstGeom prst="rect">
              <a:avLst/>
            </a:prstGeom>
          </p:spPr>
        </p:pic>
      </p:grpSp>
      <p:grpSp>
        <p:nvGrpSpPr>
          <p:cNvPr id="43" name="Group 37"/>
          <p:cNvGrpSpPr/>
          <p:nvPr/>
        </p:nvGrpSpPr>
        <p:grpSpPr>
          <a:xfrm>
            <a:off x="8684741" y="4922521"/>
            <a:ext cx="481739" cy="609600"/>
            <a:chOff x="7467600" y="4038600"/>
            <a:chExt cx="481739" cy="609600"/>
          </a:xfrm>
        </p:grpSpPr>
        <p:pic>
          <p:nvPicPr>
            <p:cNvPr id="44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4038600"/>
              <a:ext cx="253139" cy="609600"/>
            </a:xfrm>
            <a:prstGeom prst="rect">
              <a:avLst/>
            </a:prstGeom>
          </p:spPr>
        </p:pic>
        <p:pic>
          <p:nvPicPr>
            <p:cNvPr id="45" name="Content Placeholder 4" descr="sickfigu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4038600"/>
              <a:ext cx="253139" cy="609600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198340" y="5836922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45 - 75 Gallons Per Person Per Day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 descr="Blue-droplet-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1140" y="5760721"/>
            <a:ext cx="640080" cy="640080"/>
          </a:xfrm>
          <a:prstGeom prst="rect">
            <a:avLst/>
          </a:prstGeom>
        </p:spPr>
      </p:pic>
      <p:pic>
        <p:nvPicPr>
          <p:cNvPr id="48" name="Picture 47" descr="Blue-droplet-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0340" y="5760721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otary_Action_Beauty (fad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07062"/>
            <a:ext cx="12184986" cy="55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8763000" cy="5334000"/>
          </a:xfrm>
        </p:spPr>
        <p:txBody>
          <a:bodyPr>
            <a:noAutofit/>
          </a:bodyPr>
          <a:lstStyle/>
          <a:p>
            <a:pPr lvl="2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500" dirty="0">
              <a:latin typeface="Arial Narrow" pitchFamily="34" charset="0"/>
            </a:endParaRPr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1755776" y="6400801"/>
            <a:ext cx="5302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E9A4F84B-858E-4B8F-A131-91AF6FF77865}" type="slidenum">
              <a:rPr lang="en-US" altLang="en-US" sz="1200">
                <a:solidFill>
                  <a:srgbClr val="898989"/>
                </a:solidFill>
                <a:latin typeface="Arial Narrow" panose="020B0606020202030204" pitchFamily="34" charset="0"/>
              </a:rPr>
              <a:pPr algn="ctr"/>
              <a:t>12</a:t>
            </a:fld>
            <a:endParaRPr lang="en-US" altLang="en-US" sz="120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33600" y="1447800"/>
            <a:ext cx="8534400" cy="33147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vert="horz" wrap="square" lIns="91257" tIns="45626" rIns="91257" bIns="45626" numCol="1" anchor="t" anchorCtr="0" compatLnSpc="1">
            <a:prstTxWarp prst="textNoShape">
              <a:avLst/>
            </a:prstTxWarp>
          </a:bodyPr>
          <a:lstStyle/>
          <a:p>
            <a:pPr marL="343297" indent="-343297" defTabSz="913210" fontAlgn="base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latin typeface="Arial" pitchFamily="34" charset="0"/>
                <a:cs typeface="Arial" pitchFamily="34" charset="0"/>
              </a:rPr>
              <a:t>Based on landscape area</a:t>
            </a:r>
          </a:p>
          <a:p>
            <a:pPr marL="343297" indent="-343297" defTabSz="913210" fontAlgn="base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latin typeface="Arial" pitchFamily="34" charset="0"/>
              <a:cs typeface="Arial" pitchFamily="34" charset="0"/>
            </a:endParaRPr>
          </a:p>
          <a:p>
            <a:pPr marL="343297" indent="-343297" defTabSz="913210" fontAlgn="base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latin typeface="Arial" pitchFamily="34" charset="0"/>
                <a:cs typeface="Arial" pitchFamily="34" charset="0"/>
              </a:rPr>
              <a:t>Plant water needs</a:t>
            </a:r>
          </a:p>
          <a:p>
            <a:pPr marL="343297" indent="-343297" defTabSz="913210" fontAlgn="base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latin typeface="Arial" pitchFamily="34" charset="0"/>
              <a:cs typeface="Arial" pitchFamily="34" charset="0"/>
            </a:endParaRPr>
          </a:p>
          <a:p>
            <a:pPr marL="343297" indent="-343297" defTabSz="913210" fontAlgn="base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latin typeface="Arial" pitchFamily="34" charset="0"/>
                <a:cs typeface="Arial" pitchFamily="34" charset="0"/>
              </a:rPr>
              <a:t>Adjusted for climate (</a:t>
            </a:r>
            <a:r>
              <a:rPr lang="en-US" sz="2800" kern="0" dirty="0" err="1">
                <a:latin typeface="Arial" pitchFamily="34" charset="0"/>
                <a:cs typeface="Arial" pitchFamily="34" charset="0"/>
              </a:rPr>
              <a:t>evapotranspiration</a:t>
            </a:r>
            <a:r>
              <a:rPr lang="en-US" sz="2800" kern="0" dirty="0">
                <a:latin typeface="Arial" pitchFamily="34" charset="0"/>
                <a:cs typeface="Arial" pitchFamily="34" charset="0"/>
              </a:rPr>
              <a:t> – ET)</a:t>
            </a:r>
          </a:p>
          <a:p>
            <a:pPr marL="343297" indent="-343297" defTabSz="913210" fontAlgn="base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0" dirty="0">
              <a:latin typeface="Arial" pitchFamily="34" charset="0"/>
              <a:cs typeface="Arial" pitchFamily="34" charset="0"/>
            </a:endParaRPr>
          </a:p>
          <a:p>
            <a:pPr marL="343297" indent="-343297" defTabSz="913210" fontAlgn="base">
              <a:lnSpc>
                <a:spcPct val="5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28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454" y="77142"/>
            <a:ext cx="9784080" cy="1508760"/>
          </a:xfrm>
        </p:spPr>
        <p:txBody>
          <a:bodyPr/>
          <a:lstStyle/>
          <a:p>
            <a:r>
              <a:rPr lang="en-US" dirty="0" smtClean="0"/>
              <a:t>Landscape Allocation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1"/>
          <p:cNvSpPr txBox="1">
            <a:spLocks/>
          </p:cNvSpPr>
          <p:nvPr/>
        </p:nvSpPr>
        <p:spPr bwMode="auto">
          <a:xfrm>
            <a:off x="1828800" y="1371600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553200" y="1371600"/>
            <a:ext cx="3657600" cy="91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39" tIns="41020" rIns="82039" bIns="41020">
            <a:spAutoFit/>
          </a:bodyPr>
          <a:lstStyle/>
          <a:p>
            <a:r>
              <a:rPr lang="en-US" b="1" dirty="0">
                <a:latin typeface="Arial" charset="0"/>
              </a:rPr>
              <a:t>Single Family </a:t>
            </a:r>
            <a:r>
              <a:rPr lang="en-US" b="1" dirty="0">
                <a:latin typeface="Arial" charset="0"/>
              </a:rPr>
              <a:t>Residence:</a:t>
            </a:r>
          </a:p>
          <a:p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553200" y="3068130"/>
            <a:ext cx="4114800" cy="152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39" tIns="41020" rIns="82039" bIns="41020">
            <a:spAutoFit/>
          </a:bodyPr>
          <a:lstStyle/>
          <a:p>
            <a:r>
              <a:rPr lang="en-US" b="1" dirty="0">
                <a:latin typeface="Arial" charset="0"/>
              </a:rPr>
              <a:t>Outdoor Allocation: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Irrigated area </a:t>
            </a:r>
            <a:r>
              <a:rPr lang="en-US" dirty="0">
                <a:latin typeface="Arial" charset="0"/>
              </a:rPr>
              <a:t> -GIS mapping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 Seasonal needs </a:t>
            </a:r>
            <a:r>
              <a:rPr lang="en-US" dirty="0">
                <a:latin typeface="Arial" charset="0"/>
              </a:rPr>
              <a:t>- ET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 Warm season turf</a:t>
            </a:r>
          </a:p>
          <a:p>
            <a:r>
              <a:rPr lang="en-US" dirty="0">
                <a:latin typeface="Arial" charset="0"/>
              </a:rPr>
              <a:t> 71% irrigation </a:t>
            </a:r>
            <a:r>
              <a:rPr lang="en-US" dirty="0">
                <a:latin typeface="Arial" charset="0"/>
              </a:rPr>
              <a:t>efficiency</a:t>
            </a:r>
            <a:r>
              <a:rPr lang="en-US" sz="2200" dirty="0">
                <a:solidFill>
                  <a:schemeClr val="tx2"/>
                </a:solidFill>
                <a:latin typeface="Arial" charset="0"/>
              </a:rPr>
              <a:t>	     </a:t>
            </a:r>
            <a:endParaRPr lang="en-US" sz="2200" dirty="0">
              <a:latin typeface="Arial" charset="0"/>
            </a:endParaRPr>
          </a:p>
        </p:txBody>
      </p:sp>
      <p:pic>
        <p:nvPicPr>
          <p:cNvPr id="12" name="Picture 5" descr="SAH_GISInfo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797" y="1927650"/>
            <a:ext cx="2941205" cy="419940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32707" y="5186001"/>
            <a:ext cx="3657600" cy="174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39" tIns="41020" rIns="82039" bIns="41020">
            <a:spAutoFit/>
          </a:bodyPr>
          <a:lstStyle/>
          <a:p>
            <a:r>
              <a:rPr lang="en-US" b="1" dirty="0">
                <a:latin typeface="Arial" charset="0"/>
              </a:rPr>
              <a:t>Variances Available:</a:t>
            </a:r>
            <a:endParaRPr lang="en-US" b="1" dirty="0">
              <a:latin typeface="Arial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Pool</a:t>
            </a:r>
          </a:p>
          <a:p>
            <a:r>
              <a:rPr lang="en-US" dirty="0">
                <a:latin typeface="Arial" charset="0"/>
              </a:rPr>
              <a:t> Additional occupants</a:t>
            </a:r>
          </a:p>
          <a:p>
            <a:r>
              <a:rPr lang="en-US" dirty="0">
                <a:latin typeface="Arial" charset="0"/>
              </a:rPr>
              <a:t> Medical needs</a:t>
            </a:r>
          </a:p>
          <a:p>
            <a:r>
              <a:rPr lang="en-US" dirty="0">
                <a:latin typeface="Arial" charset="0"/>
              </a:rPr>
              <a:t>Others </a:t>
            </a:r>
            <a:r>
              <a:rPr lang="en-US" dirty="0">
                <a:latin typeface="Arial" charset="0"/>
              </a:rPr>
              <a:t>(livestock, etc.)</a:t>
            </a:r>
          </a:p>
          <a:p>
            <a:pPr>
              <a:buFontTx/>
              <a:buChar char="•"/>
            </a:pP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6132080" y="3372929"/>
            <a:ext cx="344920" cy="281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6224445" y="2275032"/>
            <a:ext cx="245341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5012172" y="3373210"/>
            <a:ext cx="1131455" cy="860051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5257513" y="3360601"/>
            <a:ext cx="858693" cy="15828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4726423" y="3360602"/>
            <a:ext cx="1404215" cy="2141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4141933" y="2275032"/>
            <a:ext cx="2083955" cy="117661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086600" y="2458528"/>
            <a:ext cx="457200" cy="69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39" tIns="41020" rIns="82039" bIns="4102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+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2867604" y="1917845"/>
            <a:ext cx="1607705" cy="59111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2867604" y="2508956"/>
            <a:ext cx="69273" cy="3549463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V="1">
            <a:off x="2952752" y="5991183"/>
            <a:ext cx="1759239" cy="9385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4807240" y="1917844"/>
            <a:ext cx="611909" cy="3374372"/>
          </a:xfrm>
          <a:custGeom>
            <a:avLst/>
            <a:gdLst/>
            <a:ahLst/>
            <a:cxnLst>
              <a:cxn ang="0">
                <a:pos x="423" y="2410"/>
              </a:cxn>
              <a:cxn ang="0">
                <a:pos x="403" y="1661"/>
              </a:cxn>
              <a:cxn ang="0">
                <a:pos x="298" y="912"/>
              </a:cxn>
              <a:cxn ang="0">
                <a:pos x="144" y="317"/>
              </a:cxn>
              <a:cxn ang="0">
                <a:pos x="0" y="0"/>
              </a:cxn>
            </a:cxnLst>
            <a:rect l="0" t="0" r="r" b="b"/>
            <a:pathLst>
              <a:path w="424" h="2410">
                <a:moveTo>
                  <a:pt x="423" y="2410"/>
                </a:moveTo>
                <a:cubicBezTo>
                  <a:pt x="423" y="2160"/>
                  <a:pt x="424" y="1911"/>
                  <a:pt x="403" y="1661"/>
                </a:cubicBezTo>
                <a:cubicBezTo>
                  <a:pt x="382" y="1411"/>
                  <a:pt x="341" y="1136"/>
                  <a:pt x="298" y="912"/>
                </a:cubicBezTo>
                <a:cubicBezTo>
                  <a:pt x="255" y="688"/>
                  <a:pt x="194" y="469"/>
                  <a:pt x="144" y="317"/>
                </a:cubicBezTo>
                <a:cubicBezTo>
                  <a:pt x="94" y="165"/>
                  <a:pt x="24" y="53"/>
                  <a:pt x="0" y="0"/>
                </a:cubicBez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4713433" y="5237588"/>
            <a:ext cx="708603" cy="754997"/>
          </a:xfrm>
          <a:custGeom>
            <a:avLst/>
            <a:gdLst/>
            <a:ahLst/>
            <a:cxnLst>
              <a:cxn ang="0">
                <a:pos x="0" y="538"/>
              </a:cxn>
              <a:cxn ang="0">
                <a:pos x="198" y="500"/>
              </a:cxn>
              <a:cxn ang="0">
                <a:pos x="302" y="434"/>
              </a:cxn>
              <a:cxn ang="0">
                <a:pos x="378" y="349"/>
              </a:cxn>
              <a:cxn ang="0">
                <a:pos x="434" y="255"/>
              </a:cxn>
              <a:cxn ang="0">
                <a:pos x="491" y="0"/>
              </a:cxn>
            </a:cxnLst>
            <a:rect l="0" t="0" r="r" b="b"/>
            <a:pathLst>
              <a:path w="491" h="538">
                <a:moveTo>
                  <a:pt x="0" y="538"/>
                </a:moveTo>
                <a:cubicBezTo>
                  <a:pt x="74" y="527"/>
                  <a:pt x="148" y="517"/>
                  <a:pt x="198" y="500"/>
                </a:cubicBezTo>
                <a:cubicBezTo>
                  <a:pt x="248" y="483"/>
                  <a:pt x="272" y="459"/>
                  <a:pt x="302" y="434"/>
                </a:cubicBezTo>
                <a:cubicBezTo>
                  <a:pt x="332" y="409"/>
                  <a:pt x="356" y="379"/>
                  <a:pt x="378" y="349"/>
                </a:cubicBezTo>
                <a:cubicBezTo>
                  <a:pt x="400" y="319"/>
                  <a:pt x="415" y="313"/>
                  <a:pt x="434" y="255"/>
                </a:cubicBezTo>
                <a:cubicBezTo>
                  <a:pt x="453" y="197"/>
                  <a:pt x="482" y="38"/>
                  <a:pt x="491" y="0"/>
                </a:cubicBezTo>
              </a:path>
            </a:pathLst>
          </a:cu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82058" tIns="41029" rIns="82058" bIns="41029"/>
          <a:lstStyle/>
          <a:p>
            <a:endParaRPr lang="en-US"/>
          </a:p>
        </p:txBody>
      </p:sp>
      <p:pic>
        <p:nvPicPr>
          <p:cNvPr id="27" name="Content Placeholder 4" descr="sickfig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1" y="1925128"/>
            <a:ext cx="253139" cy="609600"/>
          </a:xfrm>
          <a:prstGeom prst="rect">
            <a:avLst/>
          </a:prstGeom>
        </p:spPr>
      </p:pic>
      <p:pic>
        <p:nvPicPr>
          <p:cNvPr id="28" name="Content Placeholder 4" descr="sickfig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1" y="1925128"/>
            <a:ext cx="253139" cy="609600"/>
          </a:xfrm>
          <a:prstGeom prst="rect">
            <a:avLst/>
          </a:prstGeom>
        </p:spPr>
      </p:pic>
      <p:pic>
        <p:nvPicPr>
          <p:cNvPr id="29" name="Content Placeholder 4" descr="sickfig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1" y="1925128"/>
            <a:ext cx="253139" cy="609600"/>
          </a:xfrm>
          <a:prstGeom prst="rect">
            <a:avLst/>
          </a:prstGeom>
        </p:spPr>
      </p:pic>
      <p:pic>
        <p:nvPicPr>
          <p:cNvPr id="30" name="Content Placeholder 4" descr="sickfig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1" y="1925128"/>
            <a:ext cx="253139" cy="609600"/>
          </a:xfrm>
          <a:prstGeom prst="rect">
            <a:avLst/>
          </a:prstGeom>
        </p:spPr>
      </p:pic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086600" y="4439728"/>
            <a:ext cx="457200" cy="69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39" tIns="41020" rIns="82039" bIns="4102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+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3400" y="207752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4 people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Single Family Detached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459" y="1935192"/>
            <a:ext cx="8763000" cy="5334000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Inclining Block Rate = Average Allocations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Efficient Solution but Ignores Distributional Effects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Ex: Large lots need more water- under-allocation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Ex: Small lots need less- over-allocation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Water Budget = Individual Allocations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Sends market signal to use at efficient level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500" dirty="0">
              <a:latin typeface="Arial Narrow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Budget VS. IBR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825" y="2001825"/>
            <a:ext cx="8610600" cy="4906963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Which Tier(s) have demand response?</a:t>
            </a:r>
            <a:endParaRPr lang="en-US" dirty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Supply MC?</a:t>
            </a:r>
            <a:endParaRPr lang="en-US" dirty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>
                <a:latin typeface="Arial Narrow" pitchFamily="34" charset="0"/>
              </a:rPr>
              <a:t>Where is usage relatively constant?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>
                <a:latin typeface="Arial Narrow" pitchFamily="34" charset="0"/>
              </a:rPr>
              <a:t>To use fixed cost in low tiers or not?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b="1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b="1" dirty="0" smtClean="0">
                <a:latin typeface="Arial Narrow" pitchFamily="34" charset="0"/>
              </a:rPr>
              <a:t>Careful with allocating fixed costs </a:t>
            </a:r>
            <a:r>
              <a:rPr lang="en-US" b="1" dirty="0">
                <a:latin typeface="Arial Narrow" pitchFamily="34" charset="0"/>
              </a:rPr>
              <a:t>in high </a:t>
            </a:r>
            <a:r>
              <a:rPr lang="en-US" b="1" dirty="0" smtClean="0">
                <a:latin typeface="Arial Narrow" pitchFamily="34" charset="0"/>
              </a:rPr>
              <a:t>tiers</a:t>
            </a:r>
            <a:endParaRPr lang="en-US" dirty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Water Budget incentivizes </a:t>
            </a:r>
            <a:r>
              <a:rPr lang="en-US" dirty="0">
                <a:latin typeface="Arial Narrow" pitchFamily="34" charset="0"/>
              </a:rPr>
              <a:t>conservation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>
                <a:latin typeface="Arial Narrow" pitchFamily="34" charset="0"/>
              </a:rPr>
              <a:t>Demand </a:t>
            </a:r>
            <a:r>
              <a:rPr lang="en-US" dirty="0" smtClean="0">
                <a:latin typeface="Arial Narrow" pitchFamily="34" charset="0"/>
              </a:rPr>
              <a:t>reduction </a:t>
            </a:r>
            <a:r>
              <a:rPr lang="en-US" dirty="0">
                <a:latin typeface="Arial Narrow" pitchFamily="34" charset="0"/>
              </a:rPr>
              <a:t>w/ </a:t>
            </a:r>
            <a:r>
              <a:rPr lang="en-US" dirty="0" smtClean="0">
                <a:latin typeface="Arial Narrow" pitchFamily="34" charset="0"/>
              </a:rPr>
              <a:t>fixed costs </a:t>
            </a:r>
            <a:r>
              <a:rPr lang="en-US" dirty="0">
                <a:latin typeface="Arial Narrow" pitchFamily="34" charset="0"/>
              </a:rPr>
              <a:t>in high tiers creates financial strain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Design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1906437"/>
            <a:ext cx="6907916" cy="2247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657" y="3502324"/>
            <a:ext cx="5349343" cy="335567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55319" y="4365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Why worry about volatility?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3030" y="2128005"/>
            <a:ext cx="6172578" cy="4656231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sz="2800" dirty="0">
                <a:latin typeface="Arial Narrow" pitchFamily="34" charset="0"/>
              </a:rPr>
              <a:t>Lower Tier 1 from 65 to 60 </a:t>
            </a:r>
            <a:r>
              <a:rPr lang="en-US" sz="2800" dirty="0" smtClean="0">
                <a:latin typeface="Arial Narrow" pitchFamily="34" charset="0"/>
              </a:rPr>
              <a:t>GPCD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800" dirty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sz="2800" dirty="0">
                <a:latin typeface="Arial Narrow" pitchFamily="34" charset="0"/>
              </a:rPr>
              <a:t>Tier 2 with Rate Stabilization </a:t>
            </a:r>
            <a:r>
              <a:rPr lang="en-US" sz="2800" dirty="0" smtClean="0">
                <a:latin typeface="Arial Narrow" pitchFamily="34" charset="0"/>
              </a:rPr>
              <a:t>Reserve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800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sz="2800" dirty="0" smtClean="0">
                <a:latin typeface="Arial Narrow" pitchFamily="34" charset="0"/>
              </a:rPr>
              <a:t>Tier </a:t>
            </a:r>
            <a:r>
              <a:rPr lang="en-US" sz="2800" dirty="0">
                <a:latin typeface="Arial Narrow" pitchFamily="34" charset="0"/>
              </a:rPr>
              <a:t>3, 4, &amp; 5 set  at price of water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500" dirty="0">
              <a:latin typeface="Arial Narrow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244" y="1849926"/>
            <a:ext cx="4390458" cy="3999172"/>
            <a:chOff x="2083418" y="1211214"/>
            <a:chExt cx="4390458" cy="39991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3418" y="1211214"/>
              <a:ext cx="4390458" cy="3999172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5814682" y="2062273"/>
              <a:ext cx="51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49%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76012" y="3934178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8%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60137" y="3934178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7%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759310" y="2272372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11%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22837" y="2062274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0.5%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4556" y="5788564"/>
            <a:ext cx="5432880" cy="767459"/>
            <a:chOff x="2920022" y="5416034"/>
            <a:chExt cx="5432880" cy="767459"/>
          </a:xfrm>
        </p:grpSpPr>
        <p:sp>
          <p:nvSpPr>
            <p:cNvPr id="72" name="Oval 71"/>
            <p:cNvSpPr/>
            <p:nvPr/>
          </p:nvSpPr>
          <p:spPr>
            <a:xfrm>
              <a:off x="2920022" y="5562600"/>
              <a:ext cx="51757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44526" y="5416034"/>
              <a:ext cx="4722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  Average Annual Revenue 2011 to 2014 by Tier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945899" y="58674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3044526" y="5814161"/>
              <a:ext cx="5308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  Standard Deviation of Annual Revenue 2011 to 2014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Volatility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661" y="1881639"/>
            <a:ext cx="3934455" cy="4320109"/>
          </a:xfrm>
        </p:spPr>
        <p:txBody>
          <a:bodyPr/>
          <a:lstStyle/>
          <a:p>
            <a:r>
              <a:rPr lang="en-US" dirty="0" smtClean="0"/>
              <a:t>Increased water demand creates increased conservation funding</a:t>
            </a:r>
          </a:p>
          <a:p>
            <a:r>
              <a:rPr lang="en-US" dirty="0" smtClean="0"/>
              <a:t>Decreases in Tier 1 &amp; 2 water use increase net revenue</a:t>
            </a:r>
          </a:p>
          <a:p>
            <a:r>
              <a:rPr lang="en-US" dirty="0" smtClean="0"/>
              <a:t>Increases planned for with Reserves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39791" y="2077957"/>
            <a:ext cx="6704279" cy="4634850"/>
            <a:chOff x="268558" y="1514280"/>
            <a:chExt cx="7122842" cy="5337188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008082" y="1957870"/>
              <a:ext cx="129203" cy="0"/>
            </a:xfrm>
            <a:prstGeom prst="line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268558" y="1514280"/>
              <a:ext cx="7122842" cy="5337188"/>
              <a:chOff x="268558" y="1514280"/>
              <a:chExt cx="7122842" cy="5337188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800201" y="6250300"/>
                <a:ext cx="0" cy="156085"/>
              </a:xfrm>
              <a:prstGeom prst="line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" name="Group 7"/>
              <p:cNvGrpSpPr/>
              <p:nvPr/>
            </p:nvGrpSpPr>
            <p:grpSpPr>
              <a:xfrm>
                <a:off x="268558" y="1514280"/>
                <a:ext cx="7122842" cy="5337188"/>
                <a:chOff x="268558" y="1514280"/>
                <a:chExt cx="7122842" cy="5337188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68558" y="1514280"/>
                  <a:ext cx="7122842" cy="5337188"/>
                  <a:chOff x="268558" y="1514280"/>
                  <a:chExt cx="7122842" cy="5337188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268558" y="1514280"/>
                    <a:ext cx="7122842" cy="5337188"/>
                    <a:chOff x="437073" y="1522996"/>
                    <a:chExt cx="7122842" cy="5337188"/>
                  </a:xfrm>
                </p:grpSpPr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437073" y="1522996"/>
                      <a:ext cx="7122842" cy="5337188"/>
                      <a:chOff x="437073" y="1522996"/>
                      <a:chExt cx="7122842" cy="5337188"/>
                    </a:xfrm>
                  </p:grpSpPr>
                  <p:grpSp>
                    <p:nvGrpSpPr>
                      <p:cNvPr id="21" name="Group 20"/>
                      <p:cNvGrpSpPr/>
                      <p:nvPr/>
                    </p:nvGrpSpPr>
                    <p:grpSpPr>
                      <a:xfrm>
                        <a:off x="437073" y="1522996"/>
                        <a:ext cx="7122842" cy="5337188"/>
                        <a:chOff x="23824" y="224337"/>
                        <a:chExt cx="7379018" cy="6544266"/>
                      </a:xfrm>
                    </p:grpSpPr>
                    <p:cxnSp>
                      <p:nvCxnSpPr>
                        <p:cNvPr id="23" name="Straight Arrow Connector 22"/>
                        <p:cNvCxnSpPr/>
                        <p:nvPr/>
                      </p:nvCxnSpPr>
                      <p:spPr>
                        <a:xfrm flipV="1">
                          <a:off x="5723398" y="795053"/>
                          <a:ext cx="1600504" cy="8955"/>
                        </a:xfrm>
                        <a:prstGeom prst="straightConnector1">
                          <a:avLst/>
                        </a:prstGeom>
                        <a:noFill/>
                        <a:ln w="2540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  <a:tailEnd type="triangle"/>
                        </a:ln>
                        <a:effectLst/>
                      </p:spPr>
                    </p:cxnSp>
                    <p:grpSp>
                      <p:nvGrpSpPr>
                        <p:cNvPr id="24" name="Group 23"/>
                        <p:cNvGrpSpPr/>
                        <p:nvPr/>
                      </p:nvGrpSpPr>
                      <p:grpSpPr>
                        <a:xfrm>
                          <a:off x="23824" y="224337"/>
                          <a:ext cx="7379018" cy="6544266"/>
                          <a:chOff x="23824" y="224337"/>
                          <a:chExt cx="7379018" cy="6544266"/>
                        </a:xfrm>
                      </p:grpSpPr>
                      <p:grpSp>
                        <p:nvGrpSpPr>
                          <p:cNvPr id="25" name="Group 24"/>
                          <p:cNvGrpSpPr/>
                          <p:nvPr/>
                        </p:nvGrpSpPr>
                        <p:grpSpPr>
                          <a:xfrm>
                            <a:off x="23824" y="224337"/>
                            <a:ext cx="7379018" cy="6544266"/>
                            <a:chOff x="365865" y="276447"/>
                            <a:chExt cx="7379018" cy="6544266"/>
                          </a:xfrm>
                        </p:grpSpPr>
                        <p:grpSp>
                          <p:nvGrpSpPr>
                            <p:cNvPr id="30" name="Group 29"/>
                            <p:cNvGrpSpPr/>
                            <p:nvPr/>
                          </p:nvGrpSpPr>
                          <p:grpSpPr>
                            <a:xfrm>
                              <a:off x="365865" y="276447"/>
                              <a:ext cx="7379018" cy="6544266"/>
                              <a:chOff x="365865" y="276447"/>
                              <a:chExt cx="7379018" cy="6544266"/>
                            </a:xfrm>
                          </p:grpSpPr>
                          <p:sp>
                            <p:nvSpPr>
                              <p:cNvPr id="32" name="TextBox 31"/>
                              <p:cNvSpPr txBox="1"/>
                              <p:nvPr/>
                            </p:nvSpPr>
                            <p:spPr>
                              <a:xfrm>
                                <a:off x="5385225" y="6367852"/>
                                <a:ext cx="1994647" cy="45286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</a:rPr>
                                  <a:t>Units Water Usage</a:t>
                                </a:r>
                              </a:p>
                            </p:txBody>
                          </p:sp>
                          <p:cxnSp>
                            <p:nvCxnSpPr>
                              <p:cNvPr id="33" name="Straight Arrow Connector 32"/>
                              <p:cNvCxnSpPr/>
                              <p:nvPr/>
                            </p:nvCxnSpPr>
                            <p:spPr>
                              <a:xfrm flipV="1">
                                <a:off x="1222744" y="276447"/>
                                <a:ext cx="21265" cy="5518298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53975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  <a:tailEnd type="triangle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34" name="Straight Arrow Connector 33"/>
                              <p:cNvCxnSpPr/>
                              <p:nvPr/>
                            </p:nvCxnSpPr>
                            <p:spPr>
                              <a:xfrm flipV="1">
                                <a:off x="1206977" y="5812148"/>
                                <a:ext cx="6536229" cy="175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53975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  <a:tailEnd type="triangle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36" name="Straight Connector 35"/>
                              <p:cNvCxnSpPr/>
                              <p:nvPr/>
                            </p:nvCxnSpPr>
                            <p:spPr>
                              <a:xfrm flipV="1">
                                <a:off x="1222744" y="4688559"/>
                                <a:ext cx="1116419" cy="10633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37" name="Straight Connector 36"/>
                              <p:cNvCxnSpPr/>
                              <p:nvPr/>
                            </p:nvCxnSpPr>
                            <p:spPr>
                              <a:xfrm flipV="1">
                                <a:off x="2341321" y="4164685"/>
                                <a:ext cx="5316" cy="536948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38" name="Straight Connector 37"/>
                              <p:cNvCxnSpPr/>
                              <p:nvPr/>
                            </p:nvCxnSpPr>
                            <p:spPr>
                              <a:xfrm>
                                <a:off x="2344790" y="4175935"/>
                                <a:ext cx="1148317" cy="0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39" name="Straight Connector 38"/>
                              <p:cNvCxnSpPr/>
                              <p:nvPr/>
                            </p:nvCxnSpPr>
                            <p:spPr>
                              <a:xfrm flipH="1" flipV="1">
                                <a:off x="3485705" y="3035595"/>
                                <a:ext cx="1" cy="1140341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0" name="Straight Connector 39"/>
                              <p:cNvCxnSpPr/>
                              <p:nvPr/>
                            </p:nvCxnSpPr>
                            <p:spPr>
                              <a:xfrm>
                                <a:off x="3493107" y="3035595"/>
                                <a:ext cx="1298074" cy="0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1" name="Straight Connector 40"/>
                              <p:cNvCxnSpPr/>
                              <p:nvPr/>
                            </p:nvCxnSpPr>
                            <p:spPr>
                              <a:xfrm flipH="1" flipV="1">
                                <a:off x="4791182" y="1982583"/>
                                <a:ext cx="3833" cy="1068615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2" name="Straight Connector 41"/>
                              <p:cNvCxnSpPr/>
                              <p:nvPr/>
                            </p:nvCxnSpPr>
                            <p:spPr>
                              <a:xfrm>
                                <a:off x="2339163" y="5786405"/>
                                <a:ext cx="0" cy="191386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3" name="Straight Connector 42"/>
                              <p:cNvCxnSpPr/>
                              <p:nvPr/>
                            </p:nvCxnSpPr>
                            <p:spPr>
                              <a:xfrm>
                                <a:off x="3493107" y="5800952"/>
                                <a:ext cx="0" cy="191386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4" name="Straight Connector 43"/>
                              <p:cNvCxnSpPr/>
                              <p:nvPr/>
                            </p:nvCxnSpPr>
                            <p:spPr>
                              <a:xfrm>
                                <a:off x="4825009" y="5812248"/>
                                <a:ext cx="0" cy="191386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sp>
                            <p:nvSpPr>
                              <p:cNvPr id="45" name="TextBox 44"/>
                              <p:cNvSpPr txBox="1"/>
                              <p:nvPr/>
                            </p:nvSpPr>
                            <p:spPr>
                              <a:xfrm>
                                <a:off x="1442372" y="5918611"/>
                                <a:ext cx="740985" cy="45286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</a:rPr>
                                  <a:t>Tier 1</a:t>
                                </a:r>
                              </a:p>
                            </p:txBody>
                          </p:sp>
                          <p:sp>
                            <p:nvSpPr>
                              <p:cNvPr id="46" name="TextBox 45"/>
                              <p:cNvSpPr txBox="1"/>
                              <p:nvPr/>
                            </p:nvSpPr>
                            <p:spPr>
                              <a:xfrm>
                                <a:off x="2580580" y="5915603"/>
                                <a:ext cx="740985" cy="45286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</a:rPr>
                                  <a:t>Tier 2</a:t>
                                </a:r>
                              </a:p>
                            </p:txBody>
                          </p:sp>
                          <p:sp>
                            <p:nvSpPr>
                              <p:cNvPr id="47" name="TextBox 46"/>
                              <p:cNvSpPr txBox="1"/>
                              <p:nvPr/>
                            </p:nvSpPr>
                            <p:spPr>
                              <a:xfrm>
                                <a:off x="3824555" y="5918573"/>
                                <a:ext cx="740985" cy="45286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</a:rPr>
                                  <a:t>Tier 3</a:t>
                                </a:r>
                              </a:p>
                            </p:txBody>
                          </p:sp>
                          <p:sp>
                            <p:nvSpPr>
                              <p:cNvPr id="48" name="TextBox 47"/>
                              <p:cNvSpPr txBox="1"/>
                              <p:nvPr/>
                            </p:nvSpPr>
                            <p:spPr>
                              <a:xfrm>
                                <a:off x="5082588" y="5918573"/>
                                <a:ext cx="740985" cy="45286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</a:rPr>
                                  <a:t>Tier 4</a:t>
                                </a:r>
                              </a:p>
                            </p:txBody>
                          </p:sp>
                          <p:sp>
                            <p:nvSpPr>
                              <p:cNvPr id="49" name="TextBox 48"/>
                              <p:cNvSpPr txBox="1"/>
                              <p:nvPr/>
                            </p:nvSpPr>
                            <p:spPr>
                              <a:xfrm>
                                <a:off x="369820" y="4438328"/>
                                <a:ext cx="781953" cy="52148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</a:rPr>
                                  <a:t>$1.41</a:t>
                                </a:r>
                              </a:p>
                            </p:txBody>
                          </p:sp>
                          <p:sp>
                            <p:nvSpPr>
                              <p:cNvPr id="50" name="TextBox 49"/>
                              <p:cNvSpPr txBox="1"/>
                              <p:nvPr/>
                            </p:nvSpPr>
                            <p:spPr>
                              <a:xfrm>
                                <a:off x="370747" y="3990019"/>
                                <a:ext cx="781953" cy="52148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</a:rPr>
                                  <a:t>$1.61</a:t>
                                </a:r>
                              </a:p>
                            </p:txBody>
                          </p:sp>
                          <p:sp>
                            <p:nvSpPr>
                              <p:cNvPr id="51" name="TextBox 50"/>
                              <p:cNvSpPr txBox="1"/>
                              <p:nvPr/>
                            </p:nvSpPr>
                            <p:spPr>
                              <a:xfrm>
                                <a:off x="365865" y="2892994"/>
                                <a:ext cx="781953" cy="52148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</a:rPr>
                                  <a:t>$2.49</a:t>
                                </a:r>
                              </a:p>
                            </p:txBody>
                          </p:sp>
                          <p:sp>
                            <p:nvSpPr>
                              <p:cNvPr id="52" name="TextBox 51"/>
                              <p:cNvSpPr txBox="1"/>
                              <p:nvPr/>
                            </p:nvSpPr>
                            <p:spPr>
                              <a:xfrm>
                                <a:off x="369590" y="1733090"/>
                                <a:ext cx="781953" cy="52148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</a:rPr>
                                  <a:t>$4.25</a:t>
                                </a:r>
                              </a:p>
                            </p:txBody>
                          </p:sp>
                          <p:cxnSp>
                            <p:nvCxnSpPr>
                              <p:cNvPr id="53" name="Straight Connector 52"/>
                              <p:cNvCxnSpPr/>
                              <p:nvPr/>
                            </p:nvCxnSpPr>
                            <p:spPr>
                              <a:xfrm flipH="1">
                                <a:off x="1110159" y="1999578"/>
                                <a:ext cx="133850" cy="0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54" name="Straight Connector 53"/>
                              <p:cNvCxnSpPr/>
                              <p:nvPr/>
                            </p:nvCxnSpPr>
                            <p:spPr>
                              <a:xfrm flipH="1">
                                <a:off x="1113875" y="4703418"/>
                                <a:ext cx="133850" cy="0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55" name="Straight Connector 54"/>
                              <p:cNvCxnSpPr/>
                              <p:nvPr/>
                            </p:nvCxnSpPr>
                            <p:spPr>
                              <a:xfrm flipH="1">
                                <a:off x="1113875" y="3090857"/>
                                <a:ext cx="133850" cy="0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56" name="Straight Connector 55"/>
                              <p:cNvCxnSpPr/>
                              <p:nvPr/>
                            </p:nvCxnSpPr>
                            <p:spPr>
                              <a:xfrm flipH="1">
                                <a:off x="1113875" y="4175934"/>
                                <a:ext cx="133850" cy="0"/>
                              </a:xfrm>
                              <a:prstGeom prst="line">
                                <a:avLst/>
                              </a:prstGeom>
                              <a:noFill/>
                              <a:ln w="2540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57" name="Straight Connector 56"/>
                              <p:cNvCxnSpPr/>
                              <p:nvPr/>
                            </p:nvCxnSpPr>
                            <p:spPr>
                              <a:xfrm>
                                <a:off x="2339163" y="6055951"/>
                                <a:ext cx="0" cy="191386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58" name="Straight Connector 57"/>
                              <p:cNvCxnSpPr/>
                              <p:nvPr/>
                            </p:nvCxnSpPr>
                            <p:spPr>
                              <a:xfrm>
                                <a:off x="1233376" y="6046497"/>
                                <a:ext cx="0" cy="191386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59" name="Straight Connector 58"/>
                              <p:cNvCxnSpPr/>
                              <p:nvPr/>
                            </p:nvCxnSpPr>
                            <p:spPr>
                              <a:xfrm flipH="1">
                                <a:off x="1239503" y="6142190"/>
                                <a:ext cx="133850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60" name="Straight Connector 59"/>
                              <p:cNvCxnSpPr/>
                              <p:nvPr/>
                            </p:nvCxnSpPr>
                            <p:spPr>
                              <a:xfrm>
                                <a:off x="3484231" y="6055951"/>
                                <a:ext cx="0" cy="191386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61" name="Straight Connector 60"/>
                              <p:cNvCxnSpPr/>
                              <p:nvPr/>
                            </p:nvCxnSpPr>
                            <p:spPr>
                              <a:xfrm>
                                <a:off x="4824082" y="6068628"/>
                                <a:ext cx="0" cy="191386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62" name="Straight Connector 61"/>
                              <p:cNvCxnSpPr/>
                              <p:nvPr/>
                            </p:nvCxnSpPr>
                            <p:spPr>
                              <a:xfrm flipH="1" flipV="1">
                                <a:off x="3351357" y="6150476"/>
                                <a:ext cx="260628" cy="1167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63" name="Straight Connector 62"/>
                              <p:cNvCxnSpPr/>
                              <p:nvPr/>
                            </p:nvCxnSpPr>
                            <p:spPr>
                              <a:xfrm flipH="1" flipV="1">
                                <a:off x="4695540" y="6158302"/>
                                <a:ext cx="252758" cy="7168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64" name="Straight Arrow Connector 63"/>
                              <p:cNvCxnSpPr/>
                              <p:nvPr/>
                            </p:nvCxnSpPr>
                            <p:spPr>
                              <a:xfrm flipV="1">
                                <a:off x="7268870" y="6164381"/>
                                <a:ext cx="476013" cy="2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  <a:tailEnd type="triangle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65" name="Straight Connector 64"/>
                              <p:cNvCxnSpPr/>
                              <p:nvPr/>
                            </p:nvCxnSpPr>
                            <p:spPr>
                              <a:xfrm>
                                <a:off x="1220472" y="6395610"/>
                                <a:ext cx="0" cy="191386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66" name="Straight Connector 65"/>
                              <p:cNvCxnSpPr/>
                              <p:nvPr/>
                            </p:nvCxnSpPr>
                            <p:spPr>
                              <a:xfrm flipH="1">
                                <a:off x="1220472" y="6491304"/>
                                <a:ext cx="133850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67" name="Straight Connector 66"/>
                              <p:cNvCxnSpPr/>
                              <p:nvPr/>
                            </p:nvCxnSpPr>
                            <p:spPr>
                              <a:xfrm>
                                <a:off x="3470724" y="6398457"/>
                                <a:ext cx="0" cy="191386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68" name="Straight Connector 67"/>
                              <p:cNvCxnSpPr/>
                              <p:nvPr/>
                            </p:nvCxnSpPr>
                            <p:spPr>
                              <a:xfrm flipH="1">
                                <a:off x="3328319" y="6494151"/>
                                <a:ext cx="133850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cap="flat" cmpd="sng" algn="ctr">
                                <a:solidFill>
                                  <a:srgbClr val="5B9BD5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</p:cxnSp>
                        </p:grpSp>
                        <p:sp>
                          <p:nvSpPr>
                            <p:cNvPr id="31" name="TextBox 30"/>
                            <p:cNvSpPr txBox="1"/>
                            <p:nvPr/>
                          </p:nvSpPr>
                          <p:spPr>
                            <a:xfrm>
                              <a:off x="1601246" y="6264438"/>
                              <a:ext cx="1533383" cy="45286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</a:rPr>
                                <a:t>Water Budget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6" name="Rectangle 25"/>
                          <p:cNvSpPr/>
                          <p:nvPr/>
                        </p:nvSpPr>
                        <p:spPr>
                          <a:xfrm>
                            <a:off x="957176" y="3611202"/>
                            <a:ext cx="992212" cy="957352"/>
                          </a:xfrm>
                          <a:prstGeom prst="rect">
                            <a:avLst/>
                          </a:prstGeom>
                          <a:solidFill>
                            <a:srgbClr val="4472C4">
                              <a:lumMod val="50000"/>
                            </a:srgbClr>
                          </a:solidFill>
                          <a:ln w="12700" cap="flat" cmpd="sng" algn="ctr">
                            <a:solidFill>
                              <a:srgbClr val="5B9BD5">
                                <a:shade val="50000"/>
                              </a:srgb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Revenue Offset</a:t>
                            </a:r>
                          </a:p>
                        </p:txBody>
                      </p:sp>
                      <p:sp>
                        <p:nvSpPr>
                          <p:cNvPr id="27" name="Rectangle 26"/>
                          <p:cNvSpPr/>
                          <p:nvPr/>
                        </p:nvSpPr>
                        <p:spPr>
                          <a:xfrm>
                            <a:off x="2004596" y="3611201"/>
                            <a:ext cx="1083860" cy="449088"/>
                          </a:xfrm>
                          <a:prstGeom prst="rect">
                            <a:avLst/>
                          </a:prstGeom>
                          <a:solidFill>
                            <a:srgbClr val="4472C4"/>
                          </a:solidFill>
                          <a:ln w="12700" cap="flat" cmpd="sng" algn="ctr">
                            <a:solidFill>
                              <a:srgbClr val="5B9BD5">
                                <a:shade val="50000"/>
                              </a:srgb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Revenue Offset</a:t>
                            </a:r>
                          </a:p>
                        </p:txBody>
                      </p:sp>
                      <p:sp>
                        <p:nvSpPr>
                          <p:cNvPr id="28" name="Rectangle 27"/>
                          <p:cNvSpPr/>
                          <p:nvPr/>
                        </p:nvSpPr>
                        <p:spPr>
                          <a:xfrm>
                            <a:off x="3198874" y="3616747"/>
                            <a:ext cx="3842582" cy="2058788"/>
                          </a:xfrm>
                          <a:prstGeom prst="rect">
                            <a:avLst/>
                          </a:prstGeom>
                          <a:solidFill>
                            <a:srgbClr val="00B0F0"/>
                          </a:solidFill>
                          <a:ln w="12700" cap="flat" cmpd="sng" algn="ctr">
                            <a:solidFill>
                              <a:srgbClr val="5B9BD5">
                                <a:shade val="50000"/>
                              </a:srgb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4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Supply Cost</a:t>
                            </a:r>
                          </a:p>
                        </p:txBody>
                      </p:sp>
                      <p:sp>
                        <p:nvSpPr>
                          <p:cNvPr id="29" name="Rectangle 28"/>
                          <p:cNvSpPr/>
                          <p:nvPr/>
                        </p:nvSpPr>
                        <p:spPr>
                          <a:xfrm>
                            <a:off x="4510386" y="1997802"/>
                            <a:ext cx="1236829" cy="1551847"/>
                          </a:xfrm>
                          <a:prstGeom prst="rect">
                            <a:avLst/>
                          </a:prstGeom>
                          <a:solidFill>
                            <a:srgbClr val="ED7D31">
                              <a:lumMod val="75000"/>
                            </a:srgbClr>
                          </a:solidFill>
                          <a:ln w="12700" cap="flat" cmpd="sng" algn="ctr">
                            <a:solidFill>
                              <a:srgbClr val="5B9BD5">
                                <a:shade val="50000"/>
                              </a:srgb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2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Escalated Conservation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2402371" y="4755047"/>
                        <a:ext cx="1044810" cy="1213684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12700" cap="flat" cmpd="sng" algn="ctr">
                        <a:solidFill>
                          <a:srgbClr val="5B9BD5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2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Supply Cost</a:t>
                        </a:r>
                      </a:p>
                    </p:txBody>
                  </p:sp>
                </p:grp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1338021" y="5185347"/>
                      <a:ext cx="1003843" cy="783384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Supply Cost</a:t>
                      </a:r>
                    </a:p>
                  </p:txBody>
                </p:sp>
              </p:grpSp>
              <p:cxnSp>
                <p:nvCxnSpPr>
                  <p:cNvPr id="14" name="Straight Connector 13"/>
                  <p:cNvCxnSpPr/>
                  <p:nvPr/>
                </p:nvCxnSpPr>
                <p:spPr>
                  <a:xfrm flipV="1">
                    <a:off x="4540242" y="2905721"/>
                    <a:ext cx="1253009" cy="4001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5" name="Rectangle 14"/>
                  <p:cNvSpPr/>
                  <p:nvPr/>
                </p:nvSpPr>
                <p:spPr>
                  <a:xfrm>
                    <a:off x="3333082" y="3812430"/>
                    <a:ext cx="1209010" cy="417625"/>
                  </a:xfrm>
                  <a:prstGeom prst="rect">
                    <a:avLst/>
                  </a:prstGeom>
                  <a:solidFill>
                    <a:srgbClr val="ED7D31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Basic Conservation</a:t>
                    </a:r>
                  </a:p>
                </p:txBody>
              </p:sp>
              <p:cxnSp>
                <p:nvCxnSpPr>
                  <p:cNvPr id="16" name="Straight Connector 15"/>
                  <p:cNvCxnSpPr/>
                  <p:nvPr/>
                </p:nvCxnSpPr>
                <p:spPr>
                  <a:xfrm flipH="1" flipV="1">
                    <a:off x="5793251" y="1988750"/>
                    <a:ext cx="2" cy="918357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7" name="Rectangle 16"/>
                  <p:cNvSpPr/>
                  <p:nvPr/>
                </p:nvSpPr>
                <p:spPr>
                  <a:xfrm>
                    <a:off x="5848669" y="2035134"/>
                    <a:ext cx="1193891" cy="2191110"/>
                  </a:xfrm>
                  <a:prstGeom prst="rect">
                    <a:avLst/>
                  </a:prstGeom>
                  <a:solidFill>
                    <a:srgbClr val="9B362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Aggressive Conservation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72156" y="1756285"/>
                    <a:ext cx="754806" cy="4252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$9.04</a:t>
                    </a:r>
                  </a:p>
                </p:txBody>
              </p:sp>
            </p:grpSp>
            <p:cxnSp>
              <p:nvCxnSpPr>
                <p:cNvPr id="10" name="Straight Connector 9"/>
                <p:cNvCxnSpPr/>
                <p:nvPr/>
              </p:nvCxnSpPr>
              <p:spPr>
                <a:xfrm flipH="1">
                  <a:off x="5676465" y="6329741"/>
                  <a:ext cx="236512" cy="208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801096" y="6029013"/>
                  <a:ext cx="0" cy="15608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6022267" y="6113303"/>
                  <a:ext cx="7152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Tier 5</a:t>
                  </a:r>
                </a:p>
              </p:txBody>
            </p:sp>
          </p:grpSp>
        </p:grpSp>
      </p:grpSp>
      <p:sp>
        <p:nvSpPr>
          <p:cNvPr id="69" name="TextBox 68"/>
          <p:cNvSpPr txBox="1"/>
          <p:nvPr/>
        </p:nvSpPr>
        <p:spPr>
          <a:xfrm>
            <a:off x="5070930" y="18003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Price per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ccf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139791" y="4476638"/>
            <a:ext cx="6702756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272321" y="4193362"/>
            <a:ext cx="92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5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Penalty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433" y="1883066"/>
            <a:ext cx="3934455" cy="4320109"/>
          </a:xfrm>
        </p:spPr>
        <p:txBody>
          <a:bodyPr/>
          <a:lstStyle/>
          <a:p>
            <a:r>
              <a:rPr lang="en-US" dirty="0" smtClean="0"/>
              <a:t>Rate design offsets need for drought rates</a:t>
            </a:r>
          </a:p>
          <a:p>
            <a:r>
              <a:rPr lang="en-US" dirty="0" smtClean="0"/>
              <a:t>Penalties to encourage conservation</a:t>
            </a:r>
          </a:p>
          <a:p>
            <a:r>
              <a:rPr lang="en-US" dirty="0" smtClean="0"/>
              <a:t>No penalties for past conservation efforts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5065520" y="1814187"/>
            <a:ext cx="6805945" cy="5004067"/>
            <a:chOff x="295977" y="1125288"/>
            <a:chExt cx="7095423" cy="5738474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013797" y="1976681"/>
              <a:ext cx="129203" cy="0"/>
            </a:xfrm>
            <a:prstGeom prst="line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grpSp>
          <p:nvGrpSpPr>
            <p:cNvPr id="72" name="Group 71"/>
            <p:cNvGrpSpPr/>
            <p:nvPr/>
          </p:nvGrpSpPr>
          <p:grpSpPr>
            <a:xfrm>
              <a:off x="295977" y="1125288"/>
              <a:ext cx="7095423" cy="5738474"/>
              <a:chOff x="295977" y="1125288"/>
              <a:chExt cx="7095423" cy="573847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01730" y="1774086"/>
                <a:ext cx="740669" cy="423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$9.04</a:t>
                </a: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295977" y="1125288"/>
                <a:ext cx="7095423" cy="5738474"/>
                <a:chOff x="295977" y="1125288"/>
                <a:chExt cx="7095423" cy="5738474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5800201" y="6236754"/>
                  <a:ext cx="0" cy="15608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76" name="Group 75"/>
                <p:cNvGrpSpPr/>
                <p:nvPr/>
              </p:nvGrpSpPr>
              <p:grpSpPr>
                <a:xfrm>
                  <a:off x="295977" y="1125288"/>
                  <a:ext cx="7095423" cy="5738474"/>
                  <a:chOff x="295977" y="1125288"/>
                  <a:chExt cx="7095423" cy="5738474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5801096" y="6029013"/>
                    <a:ext cx="0" cy="15608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295977" y="1125288"/>
                    <a:ext cx="7095423" cy="5738474"/>
                    <a:chOff x="295977" y="1125288"/>
                    <a:chExt cx="7095423" cy="5738474"/>
                  </a:xfrm>
                </p:grpSpPr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295977" y="1125288"/>
                      <a:ext cx="7095423" cy="5738474"/>
                      <a:chOff x="295977" y="1125288"/>
                      <a:chExt cx="7095423" cy="5738474"/>
                    </a:xfrm>
                  </p:grpSpPr>
                  <p:grpSp>
                    <p:nvGrpSpPr>
                      <p:cNvPr id="82" name="Group 81"/>
                      <p:cNvGrpSpPr/>
                      <p:nvPr/>
                    </p:nvGrpSpPr>
                    <p:grpSpPr>
                      <a:xfrm>
                        <a:off x="295977" y="1125288"/>
                        <a:ext cx="7095423" cy="5738474"/>
                        <a:chOff x="464492" y="1134004"/>
                        <a:chExt cx="7095423" cy="5738474"/>
                      </a:xfrm>
                    </p:grpSpPr>
                    <p:grpSp>
                      <p:nvGrpSpPr>
                        <p:cNvPr id="84" name="Group 83"/>
                        <p:cNvGrpSpPr/>
                        <p:nvPr/>
                      </p:nvGrpSpPr>
                      <p:grpSpPr>
                        <a:xfrm>
                          <a:off x="464492" y="1134004"/>
                          <a:ext cx="7095423" cy="5738474"/>
                          <a:chOff x="464492" y="1134004"/>
                          <a:chExt cx="7095423" cy="5738474"/>
                        </a:xfrm>
                      </p:grpSpPr>
                      <p:grpSp>
                        <p:nvGrpSpPr>
                          <p:cNvPr id="86" name="Group 85"/>
                          <p:cNvGrpSpPr/>
                          <p:nvPr/>
                        </p:nvGrpSpPr>
                        <p:grpSpPr>
                          <a:xfrm>
                            <a:off x="464492" y="1134004"/>
                            <a:ext cx="7095423" cy="5738474"/>
                            <a:chOff x="52228" y="-252630"/>
                            <a:chExt cx="7350614" cy="7036307"/>
                          </a:xfrm>
                        </p:grpSpPr>
                        <p:cxnSp>
                          <p:nvCxnSpPr>
                            <p:cNvPr id="88" name="Straight Arrow Connector 87"/>
                            <p:cNvCxnSpPr/>
                            <p:nvPr/>
                          </p:nvCxnSpPr>
                          <p:spPr>
                            <a:xfrm flipV="1">
                              <a:off x="3128683" y="795054"/>
                              <a:ext cx="4195218" cy="1804"/>
                            </a:xfrm>
                            <a:prstGeom prst="straightConnector1">
                              <a:avLst/>
                            </a:prstGeom>
                            <a:noFill/>
                            <a:ln w="25400" cap="flat" cmpd="sng" algn="ctr">
                              <a:solidFill>
                                <a:srgbClr val="5B9BD5"/>
                              </a:solidFill>
                              <a:prstDash val="solid"/>
                              <a:miter lim="800000"/>
                              <a:tailEnd type="triangle"/>
                            </a:ln>
                            <a:effectLst/>
                          </p:spPr>
                        </p:cxnSp>
                        <p:grpSp>
                          <p:nvGrpSpPr>
                            <p:cNvPr id="89" name="Group 88"/>
                            <p:cNvGrpSpPr/>
                            <p:nvPr/>
                          </p:nvGrpSpPr>
                          <p:grpSpPr>
                            <a:xfrm>
                              <a:off x="52228" y="-252630"/>
                              <a:ext cx="7350614" cy="7036307"/>
                              <a:chOff x="52228" y="-252630"/>
                              <a:chExt cx="7350614" cy="7036307"/>
                            </a:xfrm>
                          </p:grpSpPr>
                          <p:grpSp>
                            <p:nvGrpSpPr>
                              <p:cNvPr id="90" name="Group 89"/>
                              <p:cNvGrpSpPr/>
                              <p:nvPr/>
                            </p:nvGrpSpPr>
                            <p:grpSpPr>
                              <a:xfrm>
                                <a:off x="52228" y="-252630"/>
                                <a:ext cx="7350614" cy="7036307"/>
                                <a:chOff x="394269" y="-200520"/>
                                <a:chExt cx="7350614" cy="7036307"/>
                              </a:xfrm>
                            </p:grpSpPr>
                            <p:grpSp>
                              <p:nvGrpSpPr>
                                <p:cNvPr id="92" name="Group 91"/>
                                <p:cNvGrpSpPr/>
                                <p:nvPr/>
                              </p:nvGrpSpPr>
                              <p:grpSpPr>
                                <a:xfrm>
                                  <a:off x="394269" y="-200520"/>
                                  <a:ext cx="7350614" cy="7036307"/>
                                  <a:chOff x="394269" y="-200520"/>
                                  <a:chExt cx="7350614" cy="7036307"/>
                                </a:xfrm>
                              </p:grpSpPr>
                              <p:sp>
                                <p:nvSpPr>
                                  <p:cNvPr id="94" name="TextBox 93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318398" y="6382926"/>
                                    <a:ext cx="2188478" cy="45286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r>
                                      <a:rPr kumimoji="0" lang="en-US" sz="1800" b="0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</a:rPr>
                                      <a:t>Units Water Usage</a:t>
                                    </a:r>
                                  </a:p>
                                </p:txBody>
                              </p:sp>
                              <p:cxnSp>
                                <p:nvCxnSpPr>
                                  <p:cNvPr id="95" name="Straight Arrow Connector 94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1222744" y="276447"/>
                                    <a:ext cx="21265" cy="5518298"/>
                                  </a:xfrm>
                                  <a:prstGeom prst="straightConnector1">
                                    <a:avLst/>
                                  </a:prstGeom>
                                  <a:noFill/>
                                  <a:ln w="53975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  <a:tailEnd type="triangle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96" name="Straight Arrow Connector 95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1206977" y="5812148"/>
                                    <a:ext cx="6536229" cy="1751"/>
                                  </a:xfrm>
                                  <a:prstGeom prst="straightConnector1">
                                    <a:avLst/>
                                  </a:prstGeom>
                                  <a:noFill/>
                                  <a:ln w="53975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  <a:tailEnd type="triangle"/>
                                  </a:ln>
                                  <a:effectLst/>
                                </p:spPr>
                              </p:cxnSp>
                              <p:sp>
                                <p:nvSpPr>
                                  <p:cNvPr id="97" name="TextBox 96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18233" y="-200520"/>
                                    <a:ext cx="1639399" cy="45286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r>
                                      <a:rPr kumimoji="0" lang="en-US" sz="1800" b="0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</a:rPr>
                                      <a:t>Price per Unit</a:t>
                                    </a:r>
                                  </a:p>
                                </p:txBody>
                              </p:sp>
                              <p:cxnSp>
                                <p:nvCxnSpPr>
                                  <p:cNvPr id="98" name="Straight Connector 97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1222744" y="4688559"/>
                                    <a:ext cx="1116419" cy="10633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2540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99" name="Straight Connector 98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2341321" y="4164685"/>
                                    <a:ext cx="5316" cy="536948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2540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00" name="Straight Connector 99"/>
                                  <p:cNvCxnSpPr/>
                                  <p:nvPr/>
                                </p:nvCxnSpPr>
                                <p:spPr>
                                  <a:xfrm>
                                    <a:off x="2344790" y="4175935"/>
                                    <a:ext cx="1148317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2540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01" name="Straight Connector 100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3485707" y="847164"/>
                                    <a:ext cx="7400" cy="332877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2540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02" name="Straight Connector 101"/>
                                  <p:cNvCxnSpPr/>
                                  <p:nvPr/>
                                </p:nvCxnSpPr>
                                <p:spPr>
                                  <a:xfrm>
                                    <a:off x="2339163" y="5786405"/>
                                    <a:ext cx="0" cy="191386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2540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03" name="Straight Connector 102"/>
                                  <p:cNvCxnSpPr/>
                                  <p:nvPr/>
                                </p:nvCxnSpPr>
                                <p:spPr>
                                  <a:xfrm>
                                    <a:off x="3493107" y="5800952"/>
                                    <a:ext cx="0" cy="191386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2540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04" name="Straight Connector 103"/>
                                  <p:cNvCxnSpPr/>
                                  <p:nvPr/>
                                </p:nvCxnSpPr>
                                <p:spPr>
                                  <a:xfrm>
                                    <a:off x="4825009" y="5812248"/>
                                    <a:ext cx="0" cy="191386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2540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sp>
                                <p:nvSpPr>
                                  <p:cNvPr id="105" name="TextBox 104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442372" y="5918611"/>
                                    <a:ext cx="715260" cy="36933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r>
                                      <a:rPr kumimoji="0" lang="en-US" sz="1800" b="0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</a:rPr>
                                      <a:t>Tier 1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106" name="TextBox 105"/>
                                  <p:cNvSpPr txBox="1"/>
                                  <p:nvPr/>
                                </p:nvSpPr>
                                <p:spPr>
                                  <a:xfrm>
                                    <a:off x="2580580" y="5915603"/>
                                    <a:ext cx="715260" cy="36933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r>
                                      <a:rPr kumimoji="0" lang="en-US" sz="1800" b="0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</a:rPr>
                                      <a:t>Tier 2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107" name="TextBox 106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824555" y="5918573"/>
                                    <a:ext cx="715260" cy="36933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r>
                                      <a:rPr kumimoji="0" lang="en-US" sz="1800" b="0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</a:rPr>
                                      <a:t>Tier 3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108" name="TextBox 107"/>
                                  <p:cNvSpPr txBox="1"/>
                                  <p:nvPr/>
                                </p:nvSpPr>
                                <p:spPr>
                                  <a:xfrm>
                                    <a:off x="5082588" y="5918573"/>
                                    <a:ext cx="715260" cy="36933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r>
                                      <a:rPr kumimoji="0" lang="en-US" sz="1800" b="0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</a:rPr>
                                      <a:t>Tier 4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109" name="TextBox 108"/>
                                  <p:cNvSpPr txBox="1"/>
                                  <p:nvPr/>
                                </p:nvSpPr>
                                <p:spPr>
                                  <a:xfrm>
                                    <a:off x="400664" y="4428897"/>
                                    <a:ext cx="767307" cy="51932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r>
                                      <a:rPr kumimoji="0" lang="en-US" sz="1800" b="0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</a:rPr>
                                      <a:t>$1.41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110" name="TextBox 109"/>
                                  <p:cNvSpPr txBox="1"/>
                                  <p:nvPr/>
                                </p:nvSpPr>
                                <p:spPr>
                                  <a:xfrm>
                                    <a:off x="400229" y="3920352"/>
                                    <a:ext cx="767307" cy="51932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r>
                                      <a:rPr kumimoji="0" lang="en-US" sz="1800" b="0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</a:rPr>
                                      <a:t>$1.61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111" name="TextBox 110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94269" y="2839083"/>
                                    <a:ext cx="767307" cy="51932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r>
                                      <a:rPr kumimoji="0" lang="en-US" sz="1800" b="0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</a:rPr>
                                      <a:t>$2.49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112" name="TextBox 111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94269" y="1757814"/>
                                    <a:ext cx="767307" cy="51932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r>
                                      <a:rPr kumimoji="0" lang="en-US" sz="1800" b="0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</a:rPr>
                                      <a:t>$4.25</a:t>
                                    </a:r>
                                  </a:p>
                                </p:txBody>
                              </p:sp>
                              <p:cxnSp>
                                <p:nvCxnSpPr>
                                  <p:cNvPr id="113" name="Straight Connector 112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1110159" y="1999578"/>
                                    <a:ext cx="13385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2540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14" name="Straight Connector 113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1113875" y="4703418"/>
                                    <a:ext cx="13385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2540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15" name="Straight Connector 114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1113875" y="3090857"/>
                                    <a:ext cx="13385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2540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16" name="Straight Connector 115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1113875" y="4175934"/>
                                    <a:ext cx="13385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2540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17" name="Straight Connector 116"/>
                                  <p:cNvCxnSpPr/>
                                  <p:nvPr/>
                                </p:nvCxnSpPr>
                                <p:spPr>
                                  <a:xfrm>
                                    <a:off x="2339163" y="6055951"/>
                                    <a:ext cx="0" cy="191386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18" name="Straight Connector 117"/>
                                  <p:cNvCxnSpPr/>
                                  <p:nvPr/>
                                </p:nvCxnSpPr>
                                <p:spPr>
                                  <a:xfrm>
                                    <a:off x="1233376" y="6046497"/>
                                    <a:ext cx="0" cy="191386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19" name="Straight Connector 118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1239503" y="6142190"/>
                                    <a:ext cx="13385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20" name="Straight Connector 119"/>
                                  <p:cNvCxnSpPr/>
                                  <p:nvPr/>
                                </p:nvCxnSpPr>
                                <p:spPr>
                                  <a:xfrm>
                                    <a:off x="3484231" y="6055951"/>
                                    <a:ext cx="0" cy="191386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21" name="Straight Connector 120"/>
                                  <p:cNvCxnSpPr/>
                                  <p:nvPr/>
                                </p:nvCxnSpPr>
                                <p:spPr>
                                  <a:xfrm>
                                    <a:off x="4824082" y="6068628"/>
                                    <a:ext cx="0" cy="191386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22" name="Straight Connector 121"/>
                                  <p:cNvCxnSpPr/>
                                  <p:nvPr/>
                                </p:nvCxnSpPr>
                                <p:spPr>
                                  <a:xfrm flipH="1" flipV="1">
                                    <a:off x="3351357" y="6150476"/>
                                    <a:ext cx="260628" cy="1167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23" name="Straight Connector 122"/>
                                  <p:cNvCxnSpPr/>
                                  <p:nvPr/>
                                </p:nvCxnSpPr>
                                <p:spPr>
                                  <a:xfrm flipH="1" flipV="1">
                                    <a:off x="4695540" y="6158302"/>
                                    <a:ext cx="252758" cy="7168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24" name="Straight Arrow Connector 123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7268870" y="6164380"/>
                                    <a:ext cx="476013" cy="2"/>
                                  </a:xfrm>
                                  <a:prstGeom prst="straightConnector1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  <a:tailEnd type="triangle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25" name="Straight Connector 124"/>
                                  <p:cNvCxnSpPr/>
                                  <p:nvPr/>
                                </p:nvCxnSpPr>
                                <p:spPr>
                                  <a:xfrm>
                                    <a:off x="1220472" y="6395610"/>
                                    <a:ext cx="0" cy="191386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26" name="Straight Connector 125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1220472" y="6491304"/>
                                    <a:ext cx="13385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27" name="Straight Connector 126"/>
                                  <p:cNvCxnSpPr/>
                                  <p:nvPr/>
                                </p:nvCxnSpPr>
                                <p:spPr>
                                  <a:xfrm>
                                    <a:off x="3470724" y="6398457"/>
                                    <a:ext cx="0" cy="191386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128" name="Straight Connector 127"/>
                                  <p:cNvCxnSpPr/>
                                  <p:nvPr/>
                                </p:nvCxnSpPr>
                                <p:spPr>
                                  <a:xfrm flipH="1">
                                    <a:off x="3328319" y="6494151"/>
                                    <a:ext cx="13385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19050" cap="flat" cmpd="sng" algn="ctr">
                                    <a:solidFill>
                                      <a:srgbClr val="5B9BD5"/>
                                    </a:solidFill>
                                    <a:prstDash val="solid"/>
                                    <a:miter lim="800000"/>
                                  </a:ln>
                                  <a:effectLst/>
                                </p:spPr>
                              </p:cxnSp>
                            </p:grpSp>
                            <p:sp>
                              <p:nvSpPr>
                                <p:cNvPr id="93" name="TextBox 92"/>
                                <p:cNvSpPr txBox="1"/>
                                <p:nvPr/>
                              </p:nvSpPr>
                              <p:spPr>
                                <a:xfrm>
                                  <a:off x="1601246" y="6264438"/>
                                  <a:ext cx="1480149" cy="369331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en-US" sz="1800" b="0" i="0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</a:rPr>
                                    <a:t>Water Budget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91" name="Rectangle 90"/>
                              <p:cNvSpPr/>
                              <p:nvPr/>
                            </p:nvSpPr>
                            <p:spPr>
                              <a:xfrm>
                                <a:off x="3198874" y="3616747"/>
                                <a:ext cx="3842582" cy="2058788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B0F0"/>
                              </a:solidFill>
                              <a:ln w="12700" cap="flat" cmpd="sng" algn="ctr">
                                <a:solidFill>
                                  <a:srgbClr val="5B9BD5">
                                    <a:shade val="50000"/>
                                  </a:srgbClr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sz="16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rPr>
                                  <a:t>Supply Cost</a:t>
                                </a: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87" name="Rectangle 86"/>
                          <p:cNvSpPr/>
                          <p:nvPr/>
                        </p:nvSpPr>
                        <p:spPr>
                          <a:xfrm>
                            <a:off x="2402371" y="4755047"/>
                            <a:ext cx="1044810" cy="1213684"/>
                          </a:xfrm>
                          <a:prstGeom prst="rect">
                            <a:avLst/>
                          </a:prstGeom>
                          <a:solidFill>
                            <a:srgbClr val="00B0F0"/>
                          </a:solidFill>
                          <a:ln w="12700" cap="flat" cmpd="sng" algn="ctr">
                            <a:solidFill>
                              <a:srgbClr val="5B9BD5">
                                <a:shade val="50000"/>
                              </a:srgb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rPr>
                              <a:t>Supply Cost</a:t>
                            </a:r>
                          </a:p>
                        </p:txBody>
                      </p:sp>
                    </p:grpSp>
                    <p:sp>
                      <p:nvSpPr>
                        <p:cNvPr id="85" name="Rectangle 84"/>
                        <p:cNvSpPr/>
                        <p:nvPr/>
                      </p:nvSpPr>
                      <p:spPr>
                        <a:xfrm>
                          <a:off x="1338021" y="5185347"/>
                          <a:ext cx="1003843" cy="783384"/>
                        </a:xfrm>
                        <a:prstGeom prst="rect">
                          <a:avLst/>
                        </a:prstGeom>
                        <a:solidFill>
                          <a:srgbClr val="00B0F0"/>
                        </a:solidFill>
                        <a:ln w="12700" cap="flat" cmpd="sng" algn="ctr">
                          <a:solidFill>
                            <a:srgbClr val="5B9BD5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Supply Cost</a:t>
                          </a:r>
                        </a:p>
                      </p:txBody>
                    </p:sp>
                  </p:grpSp>
                  <p:sp>
                    <p:nvSpPr>
                      <p:cNvPr id="83" name="Rectangle 82"/>
                      <p:cNvSpPr/>
                      <p:nvPr/>
                    </p:nvSpPr>
                    <p:spPr>
                      <a:xfrm>
                        <a:off x="3333381" y="2041752"/>
                        <a:ext cx="3709179" cy="2177190"/>
                      </a:xfrm>
                      <a:prstGeom prst="rect">
                        <a:avLst/>
                      </a:prstGeom>
                      <a:solidFill>
                        <a:srgbClr val="9B3625"/>
                      </a:solidFill>
                      <a:ln w="12700" cap="flat" cmpd="sng" algn="ctr">
                        <a:solidFill>
                          <a:srgbClr val="5B9BD5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2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Drought Penalty</a:t>
                        </a:r>
                      </a:p>
                    </p:txBody>
                  </p:sp>
                </p:grp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flipH="1">
                      <a:off x="5676465" y="6311985"/>
                      <a:ext cx="236512" cy="2086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6022267" y="6113303"/>
                      <a:ext cx="76597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Tier 5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49273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District background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 Narrow" panose="020B0606020202030204" pitchFamily="34" charset="0"/>
              </a:rPr>
              <a:t>Historical demand </a:t>
            </a:r>
            <a:r>
              <a:rPr lang="en-US" sz="2400" dirty="0">
                <a:latin typeface="Arial Narrow" panose="020B0606020202030204" pitchFamily="34" charset="0"/>
              </a:rPr>
              <a:t>management actions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 Narrow" panose="020B0606020202030204" pitchFamily="34" charset="0"/>
              </a:rPr>
              <a:t>Components of integrated rates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Arial Narrow" panose="020B0606020202030204" pitchFamily="34" charset="0"/>
              </a:rPr>
              <a:t>Rate </a:t>
            </a:r>
            <a:r>
              <a:rPr lang="en-US" sz="2400" dirty="0">
                <a:latin typeface="Arial Narrow" panose="020B0606020202030204" pitchFamily="34" charset="0"/>
              </a:rPr>
              <a:t>design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Drought Actions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Results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What’s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53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66171" y="451565"/>
            <a:ext cx="10829329" cy="1143000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en-US" dirty="0" smtClean="0"/>
              <a:t>Integrated Drought </a:t>
            </a:r>
            <a:r>
              <a:rPr lang="en-US" dirty="0"/>
              <a:t>Actions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213" y="1879988"/>
            <a:ext cx="5548463" cy="5334000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Alternate </a:t>
            </a:r>
            <a:r>
              <a:rPr lang="en-US" sz="2400" dirty="0"/>
              <a:t>plan approval by </a:t>
            </a:r>
            <a:r>
              <a:rPr lang="en-US" sz="2400" dirty="0" smtClean="0"/>
              <a:t>SWRCB</a:t>
            </a:r>
          </a:p>
          <a:p>
            <a:pPr lvl="1">
              <a:buClr>
                <a:schemeClr val="bg1">
                  <a:lumMod val="50000"/>
                </a:schemeClr>
              </a:buClr>
              <a:defRPr/>
            </a:pPr>
            <a:r>
              <a:rPr lang="en-US" dirty="0" smtClean="0"/>
              <a:t>1 of 2 in California</a:t>
            </a:r>
            <a:endParaRPr lang="en-US" dirty="0"/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Water Budget Based Rates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Water Shortage Contingency Plan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Customer </a:t>
            </a:r>
            <a:r>
              <a:rPr lang="en-US" sz="2400" dirty="0"/>
              <a:t>communications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Recycled Water Master Plan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Partnership </a:t>
            </a:r>
            <a:r>
              <a:rPr lang="en-US" sz="2400" dirty="0"/>
              <a:t>with </a:t>
            </a:r>
            <a:r>
              <a:rPr lang="en-US" sz="2400" dirty="0" smtClean="0"/>
              <a:t>cities</a:t>
            </a:r>
            <a:endParaRPr lang="en-US" sz="2400" dirty="0"/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/>
              <a:t>Media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500" dirty="0"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80" y="1879988"/>
            <a:ext cx="3980543" cy="1510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61083" y="6534725"/>
            <a:ext cx="77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Tier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88730" y="6534725"/>
            <a:ext cx="718458" cy="34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Tier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91927" y="6534725"/>
            <a:ext cx="8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Tier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5598" y="6534725"/>
            <a:ext cx="801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Tier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11339" y="6536676"/>
            <a:ext cx="852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Tier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0604" y="3676274"/>
            <a:ext cx="417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Shortage Contingency Plan Stage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338" y="3897809"/>
            <a:ext cx="5218628" cy="2798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0328" y="221557"/>
            <a:ext cx="2099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3"/>
                </a:solidFill>
              </a:rPr>
              <a:t>20</a:t>
            </a:r>
            <a:r>
              <a:rPr lang="en-US" sz="8000" dirty="0" smtClean="0">
                <a:solidFill>
                  <a:schemeClr val="accent3"/>
                </a:solidFill>
              </a:rPr>
              <a:t>%</a:t>
            </a:r>
            <a:endParaRPr lang="en-US" sz="8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4082" y="4850870"/>
            <a:ext cx="252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Penalty</a:t>
            </a:r>
            <a:endParaRPr lang="en-US" b="1" dirty="0"/>
          </a:p>
        </p:txBody>
      </p:sp>
      <p:sp>
        <p:nvSpPr>
          <p:cNvPr id="14" name="Up Arrow 13"/>
          <p:cNvSpPr/>
          <p:nvPr/>
        </p:nvSpPr>
        <p:spPr>
          <a:xfrm>
            <a:off x="9236528" y="4525700"/>
            <a:ext cx="208414" cy="15707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34" y="2011680"/>
            <a:ext cx="10779465" cy="4206240"/>
          </a:xfrm>
        </p:spPr>
        <p:txBody>
          <a:bodyPr/>
          <a:lstStyle/>
          <a:p>
            <a:r>
              <a:rPr lang="en-US" dirty="0" smtClean="0"/>
              <a:t>Bill Messages</a:t>
            </a:r>
          </a:p>
          <a:p>
            <a:r>
              <a:rPr lang="en-US" dirty="0" smtClean="0"/>
              <a:t>Summer Newsletter</a:t>
            </a:r>
          </a:p>
          <a:p>
            <a:r>
              <a:rPr lang="en-US" dirty="0" smtClean="0"/>
              <a:t>Postcards</a:t>
            </a:r>
          </a:p>
          <a:p>
            <a:r>
              <a:rPr lang="en-US" dirty="0" smtClean="0"/>
              <a:t>Press Release</a:t>
            </a:r>
          </a:p>
          <a:p>
            <a:r>
              <a:rPr lang="en-US" dirty="0" smtClean="0"/>
              <a:t>Newspaper Ads</a:t>
            </a:r>
          </a:p>
          <a:p>
            <a:pPr lvl="1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81" y="2184695"/>
            <a:ext cx="317961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75" y="2184695"/>
            <a:ext cx="317961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81" y="4449765"/>
            <a:ext cx="317961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4133"/>
            <a:ext cx="4818184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71" y="4468586"/>
            <a:ext cx="317822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328" y="2184695"/>
            <a:ext cx="21238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114242" y="489178"/>
            <a:ext cx="8839200" cy="1143000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en-US" dirty="0" smtClean="0"/>
              <a:t>Outdoor </a:t>
            </a:r>
            <a:r>
              <a:rPr lang="en-US" dirty="0"/>
              <a:t>Focus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20" y="2286325"/>
            <a:ext cx="3795451" cy="5334000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/>
              <a:t>50 to 70% for outdoor usage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/>
              <a:t>Approximately 300 </a:t>
            </a:r>
            <a:r>
              <a:rPr lang="en-US" sz="2400" dirty="0" smtClean="0"/>
              <a:t>million </a:t>
            </a:r>
            <a:r>
              <a:rPr lang="en-US" sz="2400" dirty="0"/>
              <a:t>square feet of irrigable area in service area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/>
              <a:t> Approximately 3 </a:t>
            </a:r>
            <a:r>
              <a:rPr lang="en-US" sz="2400" dirty="0" smtClean="0"/>
              <a:t>million </a:t>
            </a:r>
            <a:r>
              <a:rPr lang="en-US" sz="2400" dirty="0"/>
              <a:t>square feet of turf removed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500" dirty="0"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558" y="2121031"/>
            <a:ext cx="7647628" cy="4129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-5400000">
            <a:off x="2893553" y="3499326"/>
            <a:ext cx="2826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# of Turf Applications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69" y="2286324"/>
            <a:ext cx="274320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2458" y="2286324"/>
            <a:ext cx="273191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5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1276" y="433633"/>
            <a:ext cx="10450148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4462" r="8621" b="8787"/>
          <a:stretch/>
        </p:blipFill>
        <p:spPr>
          <a:xfrm>
            <a:off x="7732143" y="3536830"/>
            <a:ext cx="4459857" cy="332117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001242" y="1884515"/>
            <a:ext cx="9446852" cy="2872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Exceeded targets for June, July, August, and September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Highest ever percentage of customers within their water budget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Financially stable after greater than 20% reduction in demand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Lowest overall water use since 1990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Currently at approximately 50% of per capita water use in 1991</a:t>
            </a:r>
          </a:p>
          <a:p>
            <a:pPr>
              <a:defRPr/>
            </a:pPr>
            <a:r>
              <a:rPr lang="en-US" sz="2400" dirty="0"/>
              <a:t>SWRCB</a:t>
            </a:r>
          </a:p>
          <a:p>
            <a:pPr lvl="1">
              <a:defRPr/>
            </a:pPr>
            <a:r>
              <a:rPr lang="en-US" sz="2400" dirty="0"/>
              <a:t>Rate Structure - Best Practices/Examples for </a:t>
            </a:r>
            <a:br>
              <a:rPr lang="en-US" sz="2400" dirty="0"/>
            </a:br>
            <a:r>
              <a:rPr lang="en-US" sz="2400" dirty="0"/>
              <a:t>Conservation Water Pricing</a:t>
            </a:r>
          </a:p>
          <a:p>
            <a:pPr>
              <a:defRPr/>
            </a:pPr>
            <a:r>
              <a:rPr lang="en-US" sz="2400" dirty="0"/>
              <a:t>CA Department of Water Resources</a:t>
            </a:r>
          </a:p>
          <a:p>
            <a:pPr lvl="1">
              <a:defRPr/>
            </a:pPr>
            <a:r>
              <a:rPr lang="en-US" sz="2400" dirty="0"/>
              <a:t>Urban Water Management Plan Case Study</a:t>
            </a:r>
          </a:p>
          <a:p>
            <a:pPr>
              <a:buClr>
                <a:schemeClr val="bg1">
                  <a:lumMod val="50000"/>
                </a:schemeClr>
              </a:buClr>
              <a:defRPr/>
            </a:pPr>
            <a:endParaRPr lang="en-US" sz="2400" dirty="0" smtClean="0"/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 smtClean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 smtClean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 smtClean="0">
              <a:latin typeface="Arial Narrow" panose="020B060602020203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5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2636" y="5880848"/>
            <a:ext cx="252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FF"/>
                </a:solidFill>
              </a:rPr>
              <a:t>June: </a:t>
            </a:r>
            <a:r>
              <a:rPr lang="en-US" sz="3600" b="1" dirty="0" smtClean="0">
                <a:solidFill>
                  <a:srgbClr val="6600FF"/>
                </a:solidFill>
              </a:rPr>
              <a:t>22%</a:t>
            </a:r>
            <a:endParaRPr lang="en-US" sz="3600" b="1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5867" y="5504004"/>
            <a:ext cx="252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July: </a:t>
            </a:r>
            <a:r>
              <a:rPr lang="en-US" sz="3600" b="1" dirty="0" smtClean="0">
                <a:solidFill>
                  <a:srgbClr val="FF0066"/>
                </a:solidFill>
              </a:rPr>
              <a:t>27%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5328" y="6329775"/>
            <a:ext cx="252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May: </a:t>
            </a:r>
            <a:r>
              <a:rPr lang="en-US" sz="3600" b="1" dirty="0" smtClean="0">
                <a:solidFill>
                  <a:srgbClr val="0070C0"/>
                </a:solidFill>
              </a:rPr>
              <a:t>29%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8609" y="5127160"/>
            <a:ext cx="252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August: </a:t>
            </a:r>
            <a:r>
              <a:rPr lang="en-US" sz="3600" b="1" dirty="0" smtClean="0">
                <a:solidFill>
                  <a:srgbClr val="FF0000"/>
                </a:solidFill>
              </a:rPr>
              <a:t>22%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37507" y="4678233"/>
            <a:ext cx="252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Sept: </a:t>
            </a:r>
            <a:r>
              <a:rPr lang="en-US" sz="3600" b="1" dirty="0" smtClean="0">
                <a:solidFill>
                  <a:srgbClr val="FF6600"/>
                </a:solidFill>
              </a:rPr>
              <a:t>26%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Research </a:t>
            </a:r>
            <a:r>
              <a:rPr lang="en-US" sz="3200" dirty="0" smtClean="0"/>
              <a:t>with academic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 smtClean="0"/>
              <a:t>Institutions to inform </a:t>
            </a:r>
            <a:r>
              <a:rPr lang="en-US" sz="3200" dirty="0"/>
              <a:t>innovation</a:t>
            </a:r>
          </a:p>
          <a:p>
            <a:pPr lvl="1">
              <a:defRPr/>
            </a:pPr>
            <a:endParaRPr lang="en-US" sz="3200" dirty="0" smtClean="0"/>
          </a:p>
          <a:p>
            <a:pPr lvl="1">
              <a:defRPr/>
            </a:pPr>
            <a:r>
              <a:rPr lang="en-US" sz="3200" dirty="0" smtClean="0"/>
              <a:t>Stanford- Marketing</a:t>
            </a:r>
            <a:endParaRPr lang="en-US" sz="3200" dirty="0"/>
          </a:p>
          <a:p>
            <a:pPr lvl="1">
              <a:defRPr/>
            </a:pPr>
            <a:endParaRPr lang="en-US" sz="3200" dirty="0" smtClean="0"/>
          </a:p>
          <a:p>
            <a:pPr lvl="1">
              <a:defRPr/>
            </a:pPr>
            <a:r>
              <a:rPr lang="en-US" sz="3200" dirty="0" smtClean="0"/>
              <a:t>UC Riverside- Rates &amp; Rebates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66" y="2107837"/>
            <a:ext cx="2078513" cy="2078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03" y="4477110"/>
            <a:ext cx="4700542" cy="90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15" y="171588"/>
            <a:ext cx="2193985" cy="164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7987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California water data collaborative: </a:t>
            </a:r>
            <a:r>
              <a:rPr lang="en-US" sz="3200" dirty="0"/>
              <a:t>putting the entire lifecycle of California's water usage data in a centralized cloud database on a voluntary, bottom up basis.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015" y="171588"/>
            <a:ext cx="2193985" cy="164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441" y="4624058"/>
            <a:ext cx="1511652" cy="1511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://ucrtoday.ucr.edu/wp-content/uploads/2014/12/SPP-word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217" y="3962586"/>
            <a:ext cx="4096879" cy="15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wee.ucdavis.edu/wp-content/themes/eec/images/CWEE-mark20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242" y="3457904"/>
            <a:ext cx="58959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1242" y="4547858"/>
            <a:ext cx="1143000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954" y="4624058"/>
            <a:ext cx="2009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815" y="457256"/>
            <a:ext cx="8839200" cy="1143000"/>
          </a:xfrm>
        </p:spPr>
        <p:txBody>
          <a:bodyPr/>
          <a:lstStyle/>
          <a:p>
            <a:r>
              <a:rPr lang="en-US" dirty="0"/>
              <a:t>   About MNWD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74" y="1960581"/>
            <a:ext cx="8763000" cy="5334000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Water, recycled water &amp; sewer service 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 Narrow" panose="020B0606020202030204" pitchFamily="34" charset="0"/>
              </a:rPr>
              <a:t>170,000 people 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 Narrow" panose="020B0606020202030204" pitchFamily="34" charset="0"/>
              </a:rPr>
              <a:t>5 Cities in South Orange County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100% dependent on </a:t>
            </a:r>
            <a:r>
              <a:rPr lang="en-US" sz="2400" dirty="0" smtClean="0">
                <a:latin typeface="Arial Narrow" panose="020B0606020202030204" pitchFamily="34" charset="0"/>
              </a:rPr>
              <a:t>imported water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 Narrow" panose="020B0606020202030204" pitchFamily="34" charset="0"/>
              </a:rPr>
              <a:t>MWD (≈ 29,000 AFY)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Recycle Water ≈ 25% Total Demand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Annual budget: $126 M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Key revenues: 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 Narrow" panose="020B0606020202030204" pitchFamily="34" charset="0"/>
              </a:rPr>
              <a:t>Rates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300" dirty="0">
                <a:latin typeface="Arial Narrow" panose="020B0606020202030204" pitchFamily="34" charset="0"/>
              </a:rPr>
              <a:t>Property tax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500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22" y="1867175"/>
            <a:ext cx="3549752" cy="48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54093" y="465842"/>
            <a:ext cx="8839200" cy="1143000"/>
          </a:xfrm>
        </p:spPr>
        <p:txBody>
          <a:bodyPr/>
          <a:lstStyle/>
          <a:p>
            <a:r>
              <a:rPr lang="en-US" dirty="0"/>
              <a:t>   Service Area Snapshot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632" y="1809974"/>
            <a:ext cx="8763000" cy="5334000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 Narrow" panose="020B0606020202030204" pitchFamily="34" charset="0"/>
              </a:rPr>
              <a:t>Residential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Median Household Income ~$150,000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sz="2500" dirty="0">
              <a:latin typeface="Arial Narrow" panose="020B0606020202030204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500" dirty="0"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632" y="2710543"/>
            <a:ext cx="5529941" cy="4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814" y="457256"/>
            <a:ext cx="9702509" cy="1143000"/>
          </a:xfrm>
        </p:spPr>
        <p:txBody>
          <a:bodyPr/>
          <a:lstStyle/>
          <a:p>
            <a:r>
              <a:rPr lang="en-US" dirty="0" smtClean="0"/>
              <a:t>Water Supply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482346" y="1952178"/>
            <a:ext cx="7725507" cy="4905822"/>
            <a:chOff x="1364977" y="3200400"/>
            <a:chExt cx="5703555" cy="362185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1364977" y="3200400"/>
              <a:ext cx="5703555" cy="3141668"/>
              <a:chOff x="-182678" y="1524000"/>
              <a:chExt cx="9097814" cy="5242194"/>
            </a:xfrm>
          </p:grpSpPr>
          <p:pic>
            <p:nvPicPr>
              <p:cNvPr id="10" name="Picture 2" descr="C:\MWD Telecommute Work\Man Presentation\Rotated CA Map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074" y="1524000"/>
                <a:ext cx="4724724" cy="5242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-182678" y="3035264"/>
                <a:ext cx="2416622" cy="52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7312" tIns="44450" rIns="87312" bIns="44450">
                <a:spAutoFit/>
              </a:bodyPr>
              <a:lstStyle>
                <a:lvl1pPr defTabSz="8255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8255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8255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8255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8255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D8B25C"/>
                    </a:solidFill>
                    <a:latin typeface="Arial" panose="020B0604020202020204" pitchFamily="34" charset="0"/>
                  </a:rPr>
                  <a:t>Delta</a:t>
                </a:r>
              </a:p>
            </p:txBody>
          </p:sp>
          <p:sp>
            <p:nvSpPr>
              <p:cNvPr id="12" name="Arc 4"/>
              <p:cNvSpPr>
                <a:spLocks/>
              </p:cNvSpPr>
              <p:nvPr/>
            </p:nvSpPr>
            <p:spPr bwMode="auto">
              <a:xfrm rot="1259835">
                <a:off x="847321" y="3506597"/>
                <a:ext cx="1475642" cy="11198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0466 w 20466"/>
                  <a:gd name="T1" fmla="*/ 6906 h 21440"/>
                  <a:gd name="T2" fmla="*/ 2622 w 20466"/>
                  <a:gd name="T3" fmla="*/ 21440 h 21440"/>
                  <a:gd name="T4" fmla="*/ 0 w 20466"/>
                  <a:gd name="T5" fmla="*/ 0 h 2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66" h="21440" fill="none" extrusionOk="0">
                    <a:moveTo>
                      <a:pt x="20466" y="6906"/>
                    </a:moveTo>
                    <a:cubicBezTo>
                      <a:pt x="17809" y="14780"/>
                      <a:pt x="10870" y="20431"/>
                      <a:pt x="2622" y="21440"/>
                    </a:cubicBezTo>
                  </a:path>
                  <a:path w="20466" h="21440" stroke="0" extrusionOk="0">
                    <a:moveTo>
                      <a:pt x="20466" y="6906"/>
                    </a:moveTo>
                    <a:cubicBezTo>
                      <a:pt x="17809" y="14780"/>
                      <a:pt x="10870" y="20431"/>
                      <a:pt x="2622" y="2144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accent2">
                    <a:lumMod val="75000"/>
                  </a:schemeClr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5662853" y="4115719"/>
                <a:ext cx="3252283" cy="888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7312" tIns="44450" rIns="87312" bIns="44450">
                <a:spAutoFit/>
              </a:bodyPr>
              <a:lstStyle>
                <a:lvl1pPr defTabSz="8255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8255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8255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8255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8255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D8B25C"/>
                    </a:solidFill>
                    <a:latin typeface="Arial" panose="020B0604020202020204" pitchFamily="34" charset="0"/>
                  </a:rPr>
                  <a:t>Colorado River Aqueduct</a:t>
                </a:r>
              </a:p>
            </p:txBody>
          </p:sp>
          <p:sp>
            <p:nvSpPr>
              <p:cNvPr id="14" name="Arc 15"/>
              <p:cNvSpPr>
                <a:spLocks/>
              </p:cNvSpPr>
              <p:nvPr/>
            </p:nvSpPr>
            <p:spPr bwMode="auto">
              <a:xfrm flipH="1">
                <a:off x="5712650" y="4558333"/>
                <a:ext cx="509784" cy="1080318"/>
              </a:xfrm>
              <a:custGeom>
                <a:avLst/>
                <a:gdLst>
                  <a:gd name="T0" fmla="*/ 2147483647 w 21600"/>
                  <a:gd name="T1" fmla="*/ 0 h 20772"/>
                  <a:gd name="T2" fmla="*/ 2147483647 w 21600"/>
                  <a:gd name="T3" fmla="*/ 2147483647 h 20772"/>
                  <a:gd name="T4" fmla="*/ 0 w 21600"/>
                  <a:gd name="T5" fmla="*/ 2147483647 h 2077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772"/>
                  <a:gd name="T11" fmla="*/ 21600 w 21600"/>
                  <a:gd name="T12" fmla="*/ 20772 h 207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772" fill="none" extrusionOk="0">
                    <a:moveTo>
                      <a:pt x="5923" y="0"/>
                    </a:moveTo>
                    <a:cubicBezTo>
                      <a:pt x="15201" y="2646"/>
                      <a:pt x="21600" y="11124"/>
                      <a:pt x="21600" y="20772"/>
                    </a:cubicBezTo>
                  </a:path>
                  <a:path w="21600" h="20772" stroke="0" extrusionOk="0">
                    <a:moveTo>
                      <a:pt x="5923" y="0"/>
                    </a:moveTo>
                    <a:cubicBezTo>
                      <a:pt x="15201" y="2646"/>
                      <a:pt x="21600" y="11124"/>
                      <a:pt x="21600" y="20772"/>
                    </a:cubicBezTo>
                    <a:lnTo>
                      <a:pt x="0" y="20772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accent2">
                    <a:lumMod val="75000"/>
                  </a:schemeClr>
                </a:solidFill>
                <a:round/>
                <a:headEnd type="none" w="sm" len="sm"/>
                <a:tailEnd type="triangle" w="med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600" dirty="0">
                  <a:solidFill>
                    <a:srgbClr val="FFFF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290700" y="4153315"/>
                <a:ext cx="2168713" cy="84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7312" tIns="44450" rIns="87312" bIns="44450">
                <a:spAutoFit/>
              </a:bodyPr>
              <a:lstStyle>
                <a:lvl1pPr defTabSz="8255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8255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8255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8255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8255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8255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D8B25C"/>
                    </a:solidFill>
                    <a:latin typeface="Arial" panose="020B0604020202020204" pitchFamily="34" charset="0"/>
                  </a:rPr>
                  <a:t>State Water Project </a:t>
                </a:r>
              </a:p>
            </p:txBody>
          </p:sp>
          <p:sp>
            <p:nvSpPr>
              <p:cNvPr id="16" name="Arc 19"/>
              <p:cNvSpPr>
                <a:spLocks/>
              </p:cNvSpPr>
              <p:nvPr/>
            </p:nvSpPr>
            <p:spPr bwMode="auto">
              <a:xfrm rot="3845050">
                <a:off x="2526162" y="3437780"/>
                <a:ext cx="549014" cy="1798355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816 w 19816"/>
                  <a:gd name="T1" fmla="*/ 8596 h 21440"/>
                  <a:gd name="T2" fmla="*/ 2622 w 19816"/>
                  <a:gd name="T3" fmla="*/ 21440 h 21440"/>
                  <a:gd name="T4" fmla="*/ 0 w 19816"/>
                  <a:gd name="T5" fmla="*/ 0 h 2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16" h="21440" fill="none" extrusionOk="0">
                    <a:moveTo>
                      <a:pt x="19815" y="8595"/>
                    </a:moveTo>
                    <a:cubicBezTo>
                      <a:pt x="16767" y="15623"/>
                      <a:pt x="10225" y="20510"/>
                      <a:pt x="2622" y="21440"/>
                    </a:cubicBezTo>
                  </a:path>
                  <a:path w="19816" h="21440" stroke="0" extrusionOk="0">
                    <a:moveTo>
                      <a:pt x="19815" y="8595"/>
                    </a:moveTo>
                    <a:cubicBezTo>
                      <a:pt x="16767" y="15623"/>
                      <a:pt x="10225" y="20510"/>
                      <a:pt x="2622" y="2144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accent2">
                    <a:lumMod val="75000"/>
                  </a:schemeClr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110297" y="3554759"/>
                <a:ext cx="573743" cy="474238"/>
              </a:xfrm>
              <a:prstGeom prst="ellipse">
                <a:avLst/>
              </a:prstGeom>
              <a:solidFill>
                <a:srgbClr val="B55B8A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Arc 15"/>
              <p:cNvSpPr>
                <a:spLocks/>
              </p:cNvSpPr>
              <p:nvPr/>
            </p:nvSpPr>
            <p:spPr bwMode="auto">
              <a:xfrm flipH="1">
                <a:off x="3152440" y="2769611"/>
                <a:ext cx="637702" cy="405365"/>
              </a:xfrm>
              <a:custGeom>
                <a:avLst/>
                <a:gdLst>
                  <a:gd name="T0" fmla="*/ 2147483647 w 21600"/>
                  <a:gd name="T1" fmla="*/ 0 h 20772"/>
                  <a:gd name="T2" fmla="*/ 2147483647 w 21600"/>
                  <a:gd name="T3" fmla="*/ 2147483647 h 20772"/>
                  <a:gd name="T4" fmla="*/ 0 w 21600"/>
                  <a:gd name="T5" fmla="*/ 2147483647 h 2077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772"/>
                  <a:gd name="T11" fmla="*/ 21600 w 21600"/>
                  <a:gd name="T12" fmla="*/ 20772 h 207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772" fill="none" extrusionOk="0">
                    <a:moveTo>
                      <a:pt x="5923" y="0"/>
                    </a:moveTo>
                    <a:cubicBezTo>
                      <a:pt x="15201" y="2646"/>
                      <a:pt x="21600" y="11124"/>
                      <a:pt x="21600" y="20772"/>
                    </a:cubicBezTo>
                  </a:path>
                  <a:path w="21600" h="20772" stroke="0" extrusionOk="0">
                    <a:moveTo>
                      <a:pt x="5923" y="0"/>
                    </a:moveTo>
                    <a:cubicBezTo>
                      <a:pt x="15201" y="2646"/>
                      <a:pt x="21600" y="11124"/>
                      <a:pt x="21600" y="20772"/>
                    </a:cubicBezTo>
                    <a:lnTo>
                      <a:pt x="0" y="20772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accent2">
                    <a:lumMod val="75000"/>
                  </a:schemeClr>
                </a:solidFill>
                <a:round/>
                <a:headEnd type="none" w="sm" len="sm"/>
                <a:tailEnd type="triangle" w="med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600" dirty="0">
                  <a:solidFill>
                    <a:srgbClr val="FFFF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TextBox 16"/>
              <p:cNvSpPr txBox="1">
                <a:spLocks noChangeArrowheads="1"/>
              </p:cNvSpPr>
              <p:nvPr/>
            </p:nvSpPr>
            <p:spPr bwMode="auto">
              <a:xfrm>
                <a:off x="3570800" y="2240899"/>
                <a:ext cx="3083512" cy="592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D8B25C"/>
                    </a:solidFill>
                    <a:latin typeface="Arial" panose="020B0604020202020204" pitchFamily="34" charset="0"/>
                  </a:rPr>
                  <a:t>Sierra </a:t>
                </a:r>
                <a:r>
                  <a:rPr lang="en-US" altLang="en-US" sz="1600" b="1" dirty="0" smtClean="0">
                    <a:solidFill>
                      <a:srgbClr val="D8B25C"/>
                    </a:solidFill>
                    <a:latin typeface="Arial" panose="020B0604020202020204" pitchFamily="34" charset="0"/>
                  </a:rPr>
                  <a:t>Mountains</a:t>
                </a:r>
                <a:endParaRPr lang="en-US" altLang="en-US" sz="1600" b="1" dirty="0">
                  <a:solidFill>
                    <a:srgbClr val="D8B25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 rot="8041813">
                <a:off x="2971205" y="2897294"/>
                <a:ext cx="456527" cy="1271640"/>
              </a:xfrm>
              <a:prstGeom prst="ellipse">
                <a:avLst/>
              </a:prstGeom>
              <a:solidFill>
                <a:schemeClr val="accent5">
                  <a:lumMod val="75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2885320" y="3110038"/>
                <a:ext cx="127916" cy="13381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3037692" y="3261559"/>
                <a:ext cx="127916" cy="135777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3190062" y="3338302"/>
                <a:ext cx="127916" cy="13381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3267189" y="3566566"/>
                <a:ext cx="126035" cy="1357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57299" y="6523194"/>
              <a:ext cx="3834975" cy="299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7312" tIns="44450" rIns="87312" bIns="44450">
              <a:spAutoFit/>
            </a:bodyPr>
            <a:lstStyle>
              <a:defPPr>
                <a:defRPr lang="en-US"/>
              </a:defPPr>
              <a:lvl1pPr algn="ctr" defTabSz="825500">
                <a:lnSpc>
                  <a:spcPct val="85000"/>
                </a:lnSpc>
                <a:buFontTx/>
                <a:buNone/>
                <a:defRPr sz="1600" b="1">
                  <a:solidFill>
                    <a:srgbClr val="D8B25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255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8255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8255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8255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8255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8255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8255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8255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Moulton Niguel Water District</a:t>
              </a:r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 rot="17573297">
              <a:off x="4007333" y="6220239"/>
              <a:ext cx="537370" cy="9134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466 w 20466"/>
                <a:gd name="T1" fmla="*/ 6906 h 21440"/>
                <a:gd name="T2" fmla="*/ 2622 w 20466"/>
                <a:gd name="T3" fmla="*/ 21440 h 21440"/>
                <a:gd name="T4" fmla="*/ 0 w 20466"/>
                <a:gd name="T5" fmla="*/ 0 h 2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66" h="21440" fill="none" extrusionOk="0">
                  <a:moveTo>
                    <a:pt x="20466" y="6906"/>
                  </a:moveTo>
                  <a:cubicBezTo>
                    <a:pt x="17809" y="14780"/>
                    <a:pt x="10870" y="20431"/>
                    <a:pt x="2622" y="21440"/>
                  </a:cubicBezTo>
                </a:path>
                <a:path w="20466" h="21440" stroke="0" extrusionOk="0">
                  <a:moveTo>
                    <a:pt x="20466" y="6906"/>
                  </a:moveTo>
                  <a:cubicBezTo>
                    <a:pt x="17809" y="14780"/>
                    <a:pt x="10870" y="20431"/>
                    <a:pt x="2622" y="2144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chemeClr val="accent2">
                  <a:lumMod val="75000"/>
                </a:schemeClr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586" y="4377533"/>
            <a:ext cx="2745173" cy="205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39" y="3884137"/>
            <a:ext cx="2748332" cy="1800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808" y="1920923"/>
            <a:ext cx="2143432" cy="120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287" y="2688243"/>
            <a:ext cx="5756694" cy="4169757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24231" y="441407"/>
            <a:ext cx="8839200" cy="1143000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en-US" dirty="0" smtClean="0"/>
              <a:t>Demand </a:t>
            </a:r>
            <a:r>
              <a:rPr lang="en-US" dirty="0"/>
              <a:t>Management Efforts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559437" y="2770813"/>
            <a:ext cx="8569" cy="3289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6701899" y="1823271"/>
            <a:ext cx="3003741" cy="778372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/>
                </a:solidFill>
              </a:rPr>
              <a:t>Water Budget Rates Implemented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280544" y="4308972"/>
            <a:ext cx="4999584" cy="1558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1341377" y="3338603"/>
            <a:ext cx="1726619" cy="1414765"/>
          </a:xfrm>
          <a:prstGeom prst="wedgeRectCallout">
            <a:avLst>
              <a:gd name="adj1" fmla="val 60143"/>
              <a:gd name="adj2" fmla="val 1752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2"/>
                </a:solidFill>
              </a:rPr>
              <a:t>2015 = </a:t>
            </a:r>
            <a:r>
              <a:rPr lang="en-US" sz="2000" b="1" dirty="0" smtClean="0">
                <a:solidFill>
                  <a:schemeClr val="bg2"/>
                </a:solidFill>
              </a:rPr>
              <a:t>Lowest </a:t>
            </a:r>
            <a:r>
              <a:rPr lang="en-US" sz="2000" b="1" dirty="0">
                <a:solidFill>
                  <a:schemeClr val="bg2"/>
                </a:solidFill>
              </a:rPr>
              <a:t>potable water use since 1990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8928720" y="3739642"/>
            <a:ext cx="195943" cy="57694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278954" y="3572080"/>
            <a:ext cx="113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25% Recycled Water</a:t>
            </a:r>
          </a:p>
        </p:txBody>
      </p:sp>
    </p:spTree>
    <p:extLst>
      <p:ext uri="{BB962C8B-B14F-4D97-AF65-F5344CB8AC3E}">
        <p14:creationId xmlns:p14="http://schemas.microsoft.com/office/powerpoint/2010/main" val="32263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167610"/>
              </p:ext>
            </p:extLst>
          </p:nvPr>
        </p:nvGraphicFramePr>
        <p:xfrm>
          <a:off x="0" y="3645243"/>
          <a:ext cx="12192000" cy="321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15" y="1866181"/>
            <a:ext cx="8763000" cy="5334000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sz="2600" dirty="0">
                <a:latin typeface="Arial Narrow" pitchFamily="34" charset="0"/>
              </a:rPr>
              <a:t>7 annual rate increases in the past 30 years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sz="2600" dirty="0">
                <a:latin typeface="Arial Narrow" pitchFamily="34" charset="0"/>
              </a:rPr>
              <a:t>Water Budget Based Rates implemented in 2011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sz="2300" dirty="0">
                <a:latin typeface="Arial Narrow" pitchFamily="34" charset="0"/>
              </a:rPr>
              <a:t>2009 Drought enforcement experience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sz="2300" dirty="0">
                <a:latin typeface="Arial Narrow" pitchFamily="34" charset="0"/>
              </a:rPr>
              <a:t>Need for demand management </a:t>
            </a:r>
            <a:r>
              <a:rPr lang="en-US" sz="2300" dirty="0" smtClean="0">
                <a:latin typeface="Arial Narrow" pitchFamily="34" charset="0"/>
              </a:rPr>
              <a:t>tool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500" dirty="0">
              <a:latin typeface="Arial Narrow" pitchFamily="34" charset="0"/>
            </a:endParaRPr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1755776" y="6400801"/>
            <a:ext cx="5302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E9A4F84B-858E-4B8F-A131-91AF6FF77865}" type="slidenum">
              <a:rPr lang="en-US" altLang="en-US" sz="1200">
                <a:solidFill>
                  <a:srgbClr val="898989"/>
                </a:solidFill>
                <a:latin typeface="Arial Narrow" panose="020B0606020202030204" pitchFamily="34" charset="0"/>
              </a:rPr>
              <a:pPr algn="ctr"/>
              <a:t>7</a:t>
            </a:fld>
            <a:endParaRPr lang="en-US" altLang="en-US" sz="120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History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10593343" y="4605466"/>
            <a:ext cx="111214" cy="23426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6998276" y="4376350"/>
            <a:ext cx="144162" cy="766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82383" y="1866181"/>
            <a:ext cx="439049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sz="2600" dirty="0">
                <a:latin typeface="Arial Narrow" pitchFamily="34" charset="0"/>
              </a:rPr>
              <a:t>Adopted new rates Feb. 11, 2015</a:t>
            </a:r>
          </a:p>
        </p:txBody>
      </p:sp>
    </p:spTree>
    <p:extLst>
      <p:ext uri="{BB962C8B-B14F-4D97-AF65-F5344CB8AC3E}">
        <p14:creationId xmlns:p14="http://schemas.microsoft.com/office/powerpoint/2010/main" val="5880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Integrated Rates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40147" y="2044933"/>
            <a:ext cx="9446852" cy="2872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Drought planning</a:t>
            </a:r>
            <a:endParaRPr lang="en-US" sz="2400" dirty="0"/>
          </a:p>
          <a:p>
            <a:pPr lvl="0"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/>
              <a:t>Behavioral change</a:t>
            </a:r>
          </a:p>
          <a:p>
            <a:pPr lvl="0"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/>
              <a:t>Prop. 218 </a:t>
            </a:r>
          </a:p>
          <a:p>
            <a:pPr lvl="0"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/>
              <a:t>Marketing</a:t>
            </a:r>
          </a:p>
          <a:p>
            <a:pPr lvl="0"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/>
              <a:t>Capital intensive industry</a:t>
            </a:r>
          </a:p>
          <a:p>
            <a:pPr lvl="0"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Local agency outreach</a:t>
            </a:r>
          </a:p>
          <a:p>
            <a:pPr lvl="0">
              <a:buClr>
                <a:schemeClr val="bg1">
                  <a:lumMod val="50000"/>
                </a:schemeClr>
              </a:buClr>
              <a:defRPr/>
            </a:pPr>
            <a:r>
              <a:rPr lang="en-US" sz="2400" dirty="0" smtClean="0"/>
              <a:t>Internal coordination</a:t>
            </a:r>
            <a:endParaRPr lang="en-US" sz="2400" dirty="0"/>
          </a:p>
          <a:p>
            <a:pPr marL="182880" lvl="1">
              <a:spcBef>
                <a:spcPts val="1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defRPr/>
            </a:pPr>
            <a:endParaRPr lang="en-US" sz="2400" dirty="0"/>
          </a:p>
          <a:p>
            <a:pPr>
              <a:buClr>
                <a:schemeClr val="bg1">
                  <a:lumMod val="50000"/>
                </a:schemeClr>
              </a:buCl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699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822" y="1978325"/>
            <a:ext cx="8763000" cy="5334000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Allocation of </a:t>
            </a:r>
            <a:r>
              <a:rPr lang="en-US" dirty="0" smtClean="0">
                <a:latin typeface="Arial Narrow" pitchFamily="34" charset="0"/>
              </a:rPr>
              <a:t>usage based </a:t>
            </a:r>
            <a:r>
              <a:rPr lang="en-US" dirty="0" smtClean="0">
                <a:latin typeface="Arial Narrow" pitchFamily="34" charset="0"/>
              </a:rPr>
              <a:t>on characteristics that impact </a:t>
            </a:r>
            <a:r>
              <a:rPr lang="en-US" dirty="0" smtClean="0">
                <a:latin typeface="Arial Narrow" pitchFamily="34" charset="0"/>
              </a:rPr>
              <a:t>demand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Example:</a:t>
            </a: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Indoor Allocation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Household Size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Efficient Indoor Use (45 to 75 GPCD)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Outdoor Allocation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ET (Seasonal, Historical Monthly, Actual Districtwide, Actual by </a:t>
            </a:r>
            <a:r>
              <a:rPr lang="en-US" dirty="0" err="1" smtClean="0">
                <a:latin typeface="Arial Narrow" pitchFamily="34" charset="0"/>
              </a:rPr>
              <a:t>microzone</a:t>
            </a:r>
            <a:r>
              <a:rPr lang="en-US" dirty="0" smtClean="0">
                <a:latin typeface="Arial Narrow" pitchFamily="34" charset="0"/>
              </a:rPr>
              <a:t>)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Irrigable Area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r>
              <a:rPr lang="en-US" dirty="0" smtClean="0">
                <a:latin typeface="Arial Narrow" pitchFamily="34" charset="0"/>
              </a:rPr>
              <a:t>Crop Coefficient &amp; Irrigation Efficiency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Font typeface="Arial Narrow" pitchFamily="34" charset="0"/>
              <a:buChar char="▪"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500" dirty="0">
              <a:latin typeface="Arial Narrow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en-US" dirty="0" smtClean="0"/>
              <a:t>What is a Water Budget?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3">
      <a:dk1>
        <a:srgbClr val="00337F"/>
      </a:dk1>
      <a:lt1>
        <a:srgbClr val="00337F"/>
      </a:lt1>
      <a:dk2>
        <a:srgbClr val="FFFFFF"/>
      </a:dk2>
      <a:lt2>
        <a:srgbClr val="FFFFFF"/>
      </a:lt2>
      <a:accent1>
        <a:srgbClr val="008789"/>
      </a:accent1>
      <a:accent2>
        <a:srgbClr val="008789"/>
      </a:accent2>
      <a:accent3>
        <a:srgbClr val="7FD6DB"/>
      </a:accent3>
      <a:accent4>
        <a:srgbClr val="00337F"/>
      </a:accent4>
      <a:accent5>
        <a:srgbClr val="008789"/>
      </a:accent5>
      <a:accent6>
        <a:srgbClr val="7FD6DB"/>
      </a:accent6>
      <a:hlink>
        <a:srgbClr val="008789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2874</TotalTime>
  <Words>1218</Words>
  <Application>Microsoft Office PowerPoint</Application>
  <PresentationFormat>Widescreen</PresentationFormat>
  <Paragraphs>303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Corbel</vt:lpstr>
      <vt:lpstr>Times New Roman</vt:lpstr>
      <vt:lpstr>Wingdings</vt:lpstr>
      <vt:lpstr>Banded</vt:lpstr>
      <vt:lpstr>Drought Planning Through Integrated  Rate Design</vt:lpstr>
      <vt:lpstr>Agenda</vt:lpstr>
      <vt:lpstr>   About MNWD</vt:lpstr>
      <vt:lpstr>   Service Area Snapshot</vt:lpstr>
      <vt:lpstr>Water Supply</vt:lpstr>
      <vt:lpstr>   Demand Management Efforts</vt:lpstr>
      <vt:lpstr>Rate History</vt:lpstr>
      <vt:lpstr>Components of Integrated Rates</vt:lpstr>
      <vt:lpstr>What is a Water Budget?</vt:lpstr>
      <vt:lpstr>Indoor Allocation Methods</vt:lpstr>
      <vt:lpstr>Ex: Indoor Water Budget</vt:lpstr>
      <vt:lpstr>Landscape Allocation Methods</vt:lpstr>
      <vt:lpstr>EX: Single Family Detached Home</vt:lpstr>
      <vt:lpstr>Water Budget VS. IBR</vt:lpstr>
      <vt:lpstr>Rate Design Considerations</vt:lpstr>
      <vt:lpstr>PowerPoint Presentation</vt:lpstr>
      <vt:lpstr>Planning for Volatility</vt:lpstr>
      <vt:lpstr>Rate Design</vt:lpstr>
      <vt:lpstr>Drought Penalty Design</vt:lpstr>
      <vt:lpstr>   Integrated Drought Actions</vt:lpstr>
      <vt:lpstr>Customer Communications</vt:lpstr>
      <vt:lpstr>   Outdoor Focus</vt:lpstr>
      <vt:lpstr>Results</vt:lpstr>
      <vt:lpstr>What’s Next?</vt:lpstr>
      <vt:lpstr>The next frontier</vt:lpstr>
    </vt:vector>
  </TitlesOfParts>
  <Company>Moulton Niguel Water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Schneider</dc:creator>
  <cp:lastModifiedBy>Drew Atwater</cp:lastModifiedBy>
  <cp:revision>32</cp:revision>
  <dcterms:created xsi:type="dcterms:W3CDTF">2015-03-13T20:20:38Z</dcterms:created>
  <dcterms:modified xsi:type="dcterms:W3CDTF">2015-10-20T13:37:52Z</dcterms:modified>
</cp:coreProperties>
</file>